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89" r:id="rId7"/>
    <p:sldId id="261" r:id="rId8"/>
    <p:sldId id="262" r:id="rId9"/>
    <p:sldId id="263" r:id="rId10"/>
    <p:sldId id="290" r:id="rId11"/>
    <p:sldId id="291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4" r:id="rId29"/>
    <p:sldId id="285" r:id="rId30"/>
    <p:sldId id="286" r:id="rId31"/>
  </p:sldIdLst>
  <p:sldSz cx="12192000" cy="6858000"/>
  <p:notesSz cx="6858000" cy="9144000"/>
  <p:embeddedFontLst>
    <p:embeddedFont>
      <p:font typeface="Cambria" panose="02040503050406030204" pitchFamily="18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entury Gothic" panose="020B0502020202020204" pitchFamily="34" charset="0"/>
      <p:regular r:id="rId41"/>
      <p:bold r:id="rId42"/>
      <p:italic r:id="rId43"/>
      <p:boldItalic r:id="rId44"/>
    </p:embeddedFont>
    <p:embeddedFont>
      <p:font typeface="Raleway" panose="020B0503030101060003" pitchFamily="34" charset="0"/>
      <p:regular r:id="rId45"/>
      <p:bold r:id="rId46"/>
      <p:italic r:id="rId47"/>
      <p:boldItalic r:id="rId48"/>
    </p:embeddedFont>
    <p:embeddedFont>
      <p:font typeface="Corbel" panose="020B050302020402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09D46D-6BE0-42DB-9ECE-4CB5AC9D8299}">
  <a:tblStyle styleId="{9009D46D-6BE0-42DB-9ECE-4CB5AC9D8299}" styleName="Table_0">
    <a:wholeTbl>
      <a:tcTxStyle b="off" i="off">
        <a:font>
          <a:latin typeface="Raleway"/>
          <a:ea typeface="Raleway"/>
          <a:cs typeface="Raleway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Raleway"/>
          <a:ea typeface="Raleway"/>
          <a:cs typeface="Raleway"/>
        </a:font>
        <a:schemeClr val="lt1"/>
      </a:tcTxStyle>
      <a:tcStyle>
        <a:tcBdr/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3BAB939-7E6E-491A-877F-C7CFD0F67E5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0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ameiro%20Nicolas\Documents\EPSA\STUF2019\RS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Gameiro%20Nicolas\Desktop\GP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Gameiro%20Nicolas\Desktop\GP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fr-FR" sz="2800">
                <a:solidFill>
                  <a:srgbClr val="FF0000"/>
                </a:solidFill>
                <a:latin typeface="Century Gothic" panose="020B0502020202020204" pitchFamily="34" charset="0"/>
              </a:rPr>
              <a:t>Statistique Fabrication</a:t>
            </a:r>
          </a:p>
        </c:rich>
      </c:tx>
      <c:layout>
        <c:manualLayout>
          <c:xMode val="edge"/>
          <c:yMode val="edge"/>
          <c:x val="1.6256233567750657E-2"/>
          <c:y val="1.91846522781774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view3D>
      <c:rotX val="20"/>
      <c:rotY val="40"/>
      <c:depthPercent val="12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2.284145022235419E-2"/>
          <c:y val="0.13318470278780056"/>
          <c:w val="0.87532259369069365"/>
          <c:h val="0.66244027887783941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Statistiques!$B$5</c:f>
              <c:strCache>
                <c:ptCount val="1"/>
                <c:pt idx="0">
                  <c:v>La Mache Laser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Statistiques!$B$6:$B$16</c:f>
              <c:numCache>
                <c:formatCode>General</c:formatCode>
                <c:ptCount val="11"/>
                <c:pt idx="0">
                  <c:v>1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25</c:v>
                </c:pt>
                <c:pt idx="6">
                  <c:v>30</c:v>
                </c:pt>
                <c:pt idx="7">
                  <c:v>3</c:v>
                </c:pt>
                <c:pt idx="8">
                  <c:v>6</c:v>
                </c:pt>
                <c:pt idx="9">
                  <c:v>8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538-4A57-9246-C9BC2058CE75}"/>
            </c:ext>
          </c:extLst>
        </c:ser>
        <c:ser>
          <c:idx val="1"/>
          <c:order val="1"/>
          <c:tx>
            <c:strRef>
              <c:f>Statistiques!$C$5</c:f>
              <c:strCache>
                <c:ptCount val="1"/>
                <c:pt idx="0">
                  <c:v>Boisard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Statistiques!$C$6:$C$16</c:f>
              <c:numCache>
                <c:formatCode>General</c:formatCode>
                <c:ptCount val="11"/>
                <c:pt idx="0">
                  <c:v>#N/A</c:v>
                </c:pt>
                <c:pt idx="1">
                  <c:v>6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3</c:v>
                </c:pt>
                <c:pt idx="6">
                  <c:v>11</c:v>
                </c:pt>
                <c:pt idx="7">
                  <c:v>5</c:v>
                </c:pt>
                <c:pt idx="8">
                  <c:v>1</c:v>
                </c:pt>
                <c:pt idx="9">
                  <c:v>1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538-4A57-9246-C9BC2058CE75}"/>
            </c:ext>
          </c:extLst>
        </c:ser>
        <c:ser>
          <c:idx val="2"/>
          <c:order val="2"/>
          <c:tx>
            <c:strRef>
              <c:f>Statistiques!$D$5</c:f>
              <c:strCache>
                <c:ptCount val="1"/>
                <c:pt idx="0">
                  <c:v>La Mache Prod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Statistiques!$D$6:$D$16</c:f>
              <c:numCache>
                <c:formatCode>General</c:formatCode>
                <c:ptCount val="11"/>
                <c:pt idx="0">
                  <c:v>1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4</c:v>
                </c:pt>
                <c:pt idx="6">
                  <c:v>14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B538-4A57-9246-C9BC2058CE75}"/>
            </c:ext>
          </c:extLst>
        </c:ser>
        <c:ser>
          <c:idx val="3"/>
          <c:order val="3"/>
          <c:tx>
            <c:strRef>
              <c:f>Statistiques!$E$5</c:f>
              <c:strCache>
                <c:ptCount val="1"/>
                <c:pt idx="0">
                  <c:v>Alpen'Tech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Statistiques!$E$6:$E$16</c:f>
              <c:numCache>
                <c:formatCode>General</c:formatCode>
                <c:ptCount val="11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6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B538-4A57-9246-C9BC2058CE7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shape val="box"/>
        <c:axId val="818352272"/>
        <c:axId val="818352816"/>
        <c:axId val="819862384"/>
      </c:bar3DChart>
      <c:catAx>
        <c:axId val="81835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18352816"/>
        <c:crosses val="autoZero"/>
        <c:auto val="1"/>
        <c:lblAlgn val="ctr"/>
        <c:lblOffset val="100"/>
        <c:noMultiLvlLbl val="0"/>
      </c:catAx>
      <c:valAx>
        <c:axId val="818352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18352272"/>
        <c:crosses val="autoZero"/>
        <c:crossBetween val="between"/>
      </c:valAx>
      <c:serAx>
        <c:axId val="819862384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18352816"/>
        <c:crosses val="autoZero"/>
      </c:ser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81933193383809777"/>
          <c:y val="0.19510360135723157"/>
          <c:w val="0.15378439447695616"/>
          <c:h val="0.4846407932177536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fr-FR"/>
              <a:t>Nombre</a:t>
            </a:r>
            <a:r>
              <a:rPr lang="fr-FR" baseline="0"/>
              <a:t> de taches par membres</a:t>
            </a:r>
            <a:endParaRPr lang="fr-FR"/>
          </a:p>
        </c:rich>
      </c:tx>
      <c:layout>
        <c:manualLayout>
          <c:xMode val="edge"/>
          <c:yMode val="edge"/>
          <c:x val="3.0766884227967074E-2"/>
          <c:y val="2.444310388620777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2725803079924747"/>
          <c:y val="0.12793307086614172"/>
          <c:w val="0.82969812401768361"/>
          <c:h val="0.8125239183811701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Data!$H$9</c:f>
              <c:strCache>
                <c:ptCount val="1"/>
                <c:pt idx="0">
                  <c:v>Data1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Data!$C$9:$C$24</c:f>
              <c:strCache>
                <c:ptCount val="16"/>
                <c:pt idx="0">
                  <c:v>NGO</c:v>
                </c:pt>
                <c:pt idx="1">
                  <c:v>MPL</c:v>
                </c:pt>
                <c:pt idx="2">
                  <c:v>PTN</c:v>
                </c:pt>
                <c:pt idx="3">
                  <c:v>PCT</c:v>
                </c:pt>
                <c:pt idx="4">
                  <c:v>EDP</c:v>
                </c:pt>
                <c:pt idx="5">
                  <c:v>BAT</c:v>
                </c:pt>
                <c:pt idx="6">
                  <c:v>MPY</c:v>
                </c:pt>
                <c:pt idx="7">
                  <c:v>BVL</c:v>
                </c:pt>
                <c:pt idx="8">
                  <c:v>CEE</c:v>
                </c:pt>
                <c:pt idx="9">
                  <c:v>LDN</c:v>
                </c:pt>
                <c:pt idx="10">
                  <c:v>RCS</c:v>
                </c:pt>
                <c:pt idx="11">
                  <c:v>JKL</c:v>
                </c:pt>
                <c:pt idx="12">
                  <c:v>YRI</c:v>
                </c:pt>
                <c:pt idx="13">
                  <c:v>ACO</c:v>
                </c:pt>
                <c:pt idx="14">
                  <c:v>MRI</c:v>
                </c:pt>
                <c:pt idx="15">
                  <c:v>APA</c:v>
                </c:pt>
              </c:strCache>
            </c:strRef>
          </c:cat>
          <c:val>
            <c:numRef>
              <c:f>Data!$H$10:$H$25</c:f>
              <c:numCache>
                <c:formatCode>General</c:formatCode>
                <c:ptCount val="16"/>
                <c:pt idx="0">
                  <c:v>4</c:v>
                </c:pt>
                <c:pt idx="1">
                  <c:v>#N/A</c:v>
                </c:pt>
                <c:pt idx="2">
                  <c:v>0</c:v>
                </c:pt>
                <c:pt idx="3">
                  <c:v>#N/A</c:v>
                </c:pt>
                <c:pt idx="4">
                  <c:v>4</c:v>
                </c:pt>
                <c:pt idx="5">
                  <c:v>4</c:v>
                </c:pt>
                <c:pt idx="6">
                  <c:v>3</c:v>
                </c:pt>
                <c:pt idx="7">
                  <c:v>1</c:v>
                </c:pt>
                <c:pt idx="8">
                  <c:v>#N/A</c:v>
                </c:pt>
                <c:pt idx="9">
                  <c:v>0</c:v>
                </c:pt>
                <c:pt idx="10">
                  <c:v>#N/A</c:v>
                </c:pt>
                <c:pt idx="11">
                  <c:v>2</c:v>
                </c:pt>
                <c:pt idx="12">
                  <c:v>2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</c:ser>
        <c:ser>
          <c:idx val="1"/>
          <c:order val="1"/>
          <c:tx>
            <c:strRef>
              <c:f>Data!$I$9</c:f>
              <c:strCache>
                <c:ptCount val="1"/>
                <c:pt idx="0">
                  <c:v>Data2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Data!$C$9:$C$24</c:f>
              <c:strCache>
                <c:ptCount val="16"/>
                <c:pt idx="0">
                  <c:v>NGO</c:v>
                </c:pt>
                <c:pt idx="1">
                  <c:v>MPL</c:v>
                </c:pt>
                <c:pt idx="2">
                  <c:v>PTN</c:v>
                </c:pt>
                <c:pt idx="3">
                  <c:v>PCT</c:v>
                </c:pt>
                <c:pt idx="4">
                  <c:v>EDP</c:v>
                </c:pt>
                <c:pt idx="5">
                  <c:v>BAT</c:v>
                </c:pt>
                <c:pt idx="6">
                  <c:v>MPY</c:v>
                </c:pt>
                <c:pt idx="7">
                  <c:v>BVL</c:v>
                </c:pt>
                <c:pt idx="8">
                  <c:v>CEE</c:v>
                </c:pt>
                <c:pt idx="9">
                  <c:v>LDN</c:v>
                </c:pt>
                <c:pt idx="10">
                  <c:v>RCS</c:v>
                </c:pt>
                <c:pt idx="11">
                  <c:v>JKL</c:v>
                </c:pt>
                <c:pt idx="12">
                  <c:v>YRI</c:v>
                </c:pt>
                <c:pt idx="13">
                  <c:v>ACO</c:v>
                </c:pt>
                <c:pt idx="14">
                  <c:v>MRI</c:v>
                </c:pt>
                <c:pt idx="15">
                  <c:v>APA</c:v>
                </c:pt>
              </c:strCache>
            </c:strRef>
          </c:cat>
          <c:val>
            <c:numRef>
              <c:f>Data!$I$10:$I$25</c:f>
              <c:numCache>
                <c:formatCode>General</c:formatCode>
                <c:ptCount val="16"/>
                <c:pt idx="0">
                  <c:v>#N/A</c:v>
                </c:pt>
                <c:pt idx="1">
                  <c:v>9</c:v>
                </c:pt>
                <c:pt idx="2">
                  <c:v>#N/A</c:v>
                </c:pt>
                <c:pt idx="3">
                  <c:v>9</c:v>
                </c:pt>
                <c:pt idx="4">
                  <c:v>#N/A</c:v>
                </c:pt>
                <c:pt idx="5">
                  <c:v>#N/A</c:v>
                </c:pt>
                <c:pt idx="6">
                  <c:v>#N/A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  <c:pt idx="11">
                  <c:v>#N/A</c:v>
                </c:pt>
                <c:pt idx="12">
                  <c:v>#N/A</c:v>
                </c:pt>
                <c:pt idx="13">
                  <c:v>#N/A</c:v>
                </c:pt>
                <c:pt idx="14">
                  <c:v>#N/A</c:v>
                </c:pt>
                <c:pt idx="15">
                  <c:v>#N/A</c:v>
                </c:pt>
              </c:numCache>
            </c:numRef>
          </c:val>
        </c:ser>
        <c:ser>
          <c:idx val="2"/>
          <c:order val="2"/>
          <c:tx>
            <c:strRef>
              <c:f>Data!$J$9</c:f>
              <c:strCache>
                <c:ptCount val="1"/>
                <c:pt idx="0">
                  <c:v>Data3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Data!$C$9:$C$24</c:f>
              <c:strCache>
                <c:ptCount val="16"/>
                <c:pt idx="0">
                  <c:v>NGO</c:v>
                </c:pt>
                <c:pt idx="1">
                  <c:v>MPL</c:v>
                </c:pt>
                <c:pt idx="2">
                  <c:v>PTN</c:v>
                </c:pt>
                <c:pt idx="3">
                  <c:v>PCT</c:v>
                </c:pt>
                <c:pt idx="4">
                  <c:v>EDP</c:v>
                </c:pt>
                <c:pt idx="5">
                  <c:v>BAT</c:v>
                </c:pt>
                <c:pt idx="6">
                  <c:v>MPY</c:v>
                </c:pt>
                <c:pt idx="7">
                  <c:v>BVL</c:v>
                </c:pt>
                <c:pt idx="8">
                  <c:v>CEE</c:v>
                </c:pt>
                <c:pt idx="9">
                  <c:v>LDN</c:v>
                </c:pt>
                <c:pt idx="10">
                  <c:v>RCS</c:v>
                </c:pt>
                <c:pt idx="11">
                  <c:v>JKL</c:v>
                </c:pt>
                <c:pt idx="12">
                  <c:v>YRI</c:v>
                </c:pt>
                <c:pt idx="13">
                  <c:v>ACO</c:v>
                </c:pt>
                <c:pt idx="14">
                  <c:v>MRI</c:v>
                </c:pt>
                <c:pt idx="15">
                  <c:v>APA</c:v>
                </c:pt>
              </c:strCache>
            </c:strRef>
          </c:cat>
          <c:val>
            <c:numRef>
              <c:f>Data!$J$10:$J$25</c:f>
              <c:numCache>
                <c:formatCode>General</c:formatCode>
                <c:ptCount val="16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#N/A</c:v>
                </c:pt>
                <c:pt idx="7">
                  <c:v>#N/A</c:v>
                </c:pt>
                <c:pt idx="8">
                  <c:v>20</c:v>
                </c:pt>
                <c:pt idx="9">
                  <c:v>#N/A</c:v>
                </c:pt>
                <c:pt idx="10">
                  <c:v>24</c:v>
                </c:pt>
                <c:pt idx="11">
                  <c:v>#N/A</c:v>
                </c:pt>
                <c:pt idx="12">
                  <c:v>#N/A</c:v>
                </c:pt>
                <c:pt idx="13">
                  <c:v>#N/A</c:v>
                </c:pt>
                <c:pt idx="14">
                  <c:v>#N/A</c:v>
                </c:pt>
                <c:pt idx="15">
                  <c:v>#N/A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818358256"/>
        <c:axId val="818353360"/>
      </c:barChart>
      <c:catAx>
        <c:axId val="81835825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ln w="6350" cmpd="sng"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18353360"/>
        <c:crosses val="autoZero"/>
        <c:auto val="1"/>
        <c:lblAlgn val="ctr"/>
        <c:lblOffset val="500"/>
        <c:noMultiLvlLbl val="0"/>
      </c:catAx>
      <c:valAx>
        <c:axId val="818353360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81835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fr-FR" sz="1800"/>
              <a:t>Proportion des taches</a:t>
            </a:r>
          </a:p>
        </c:rich>
      </c:tx>
      <c:layout>
        <c:manualLayout>
          <c:xMode val="edge"/>
          <c:yMode val="edge"/>
          <c:x val="2.5229002624671915E-2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2855314674925431"/>
          <c:y val="0.16740094863887542"/>
          <c:w val="0.46377015645177877"/>
          <c:h val="0.63526369342997124"/>
        </c:manualLayout>
      </c:layout>
      <c:doughnut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Raleway" panose="020B0503030101060003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Planning_Prod!$B$112:$B$116</c:f>
              <c:strCache>
                <c:ptCount val="3"/>
                <c:pt idx="0">
                  <c:v>A faire</c:v>
                </c:pt>
                <c:pt idx="1">
                  <c:v>En cours</c:v>
                </c:pt>
                <c:pt idx="2">
                  <c:v>Terminée</c:v>
                </c:pt>
              </c:strCache>
            </c:strRef>
          </c:cat>
          <c:val>
            <c:numRef>
              <c:f>Planning_Prod!$C$112:$C$116</c:f>
              <c:numCache>
                <c:formatCode>General</c:formatCode>
                <c:ptCount val="3"/>
                <c:pt idx="0">
                  <c:v>30</c:v>
                </c:pt>
                <c:pt idx="1">
                  <c:v>14</c:v>
                </c:pt>
                <c:pt idx="2">
                  <c:v>44</c:v>
                </c:pt>
              </c:numCache>
            </c:numRef>
          </c:val>
          <c:extLst>
            <c:ext xmlns:c15="http://schemas.microsoft.com/office/drawing/2012/chart" uri="{02D57815-91ED-43cb-92C2-25804820EDAC}">
              <c15:categoryFilterExceptions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43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10139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30185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393791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de7badb72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g4de7badb72_0_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4de7badb72_0_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8183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16941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4634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08832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dcb373ab0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4dcb373ab0_3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4dcb373ab0_3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11810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4dcb373ab0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g4dcb373ab0_3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4dcb373ab0_3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42793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" name="Google Shape;26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49220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32934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dd71853a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g4dd71853a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4dd71853a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5084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6836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51489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79991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4e5ef15342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g4e5ef1534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412615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e5ef15342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g4e5ef1534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2930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52644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05149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89999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41563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60002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2351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45669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43020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2240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de7badb72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4de7badb7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4593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de71ab93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4de71ab9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35221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de7badb72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4de7badb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1791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4739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3804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seul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texte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vertical et texte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3"/>
          <p:cNvCxnSpPr/>
          <p:nvPr/>
        </p:nvCxnSpPr>
        <p:spPr>
          <a:xfrm rot="10800000" flipH="1">
            <a:off x="2630905" y="3965608"/>
            <a:ext cx="6930190" cy="28876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0" name="Google Shape;90;p13"/>
          <p:cNvSpPr txBox="1"/>
          <p:nvPr/>
        </p:nvSpPr>
        <p:spPr>
          <a:xfrm>
            <a:off x="4387516" y="4421438"/>
            <a:ext cx="341696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Mardi 29 Janvier 2019</a:t>
            </a:r>
            <a:endParaRPr sz="24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RVP 1 - v1.1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1</a:t>
            </a:fld>
            <a:endParaRPr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692" y="1189893"/>
            <a:ext cx="9779790" cy="2127738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255495" y="5387368"/>
            <a:ext cx="32676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Raleway" panose="020B0503030101060003" pitchFamily="34" charset="0"/>
              </a:rPr>
              <a:t>GAMEIRO Nicolas</a:t>
            </a:r>
          </a:p>
          <a:p>
            <a:r>
              <a:rPr lang="fr-FR" dirty="0" smtClean="0">
                <a:latin typeface="Raleway" panose="020B0503030101060003" pitchFamily="34" charset="0"/>
              </a:rPr>
              <a:t>TANCHON Paco</a:t>
            </a:r>
          </a:p>
          <a:p>
            <a:r>
              <a:rPr lang="fr-FR" dirty="0" smtClean="0">
                <a:latin typeface="Raleway" panose="020B0503030101060003" pitchFamily="34" charset="0"/>
              </a:rPr>
              <a:t>CORPECHOT Pierre-Alexis</a:t>
            </a:r>
          </a:p>
          <a:p>
            <a:r>
              <a:rPr lang="fr-FR" dirty="0" smtClean="0">
                <a:latin typeface="Raleway" panose="020B0503030101060003" pitchFamily="34" charset="0"/>
              </a:rPr>
              <a:t>DE LONGCAMP Erwan</a:t>
            </a:r>
          </a:p>
          <a:p>
            <a:r>
              <a:rPr lang="fr-FR" dirty="0" smtClean="0">
                <a:latin typeface="Raleway" panose="020B0503030101060003" pitchFamily="34" charset="0"/>
              </a:rPr>
              <a:t>PRORIOL Maxime</a:t>
            </a:r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7" name="Google Shape;187;p21"/>
          <p:cNvGraphicFramePr/>
          <p:nvPr/>
        </p:nvGraphicFramePr>
        <p:xfrm>
          <a:off x="550906" y="2836048"/>
          <a:ext cx="11090200" cy="34025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5443500"/>
                <a:gridCol w="5646700"/>
              </a:tblGrid>
              <a:tr h="5926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u="none" strike="noStrike" cap="none"/>
                        <a:t>Épreuve</a:t>
                      </a:r>
                      <a:endParaRPr sz="2400" b="1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u="none" strike="noStrike" cap="none"/>
                        <a:t>Temps</a:t>
                      </a:r>
                      <a:endParaRPr sz="2400" b="1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561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Accélération sur 75m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4.</a:t>
                      </a:r>
                      <a:r>
                        <a:rPr lang="fr-FR" sz="1800"/>
                        <a:t>1</a:t>
                      </a:r>
                      <a:r>
                        <a:rPr lang="fr-FR" sz="1800" u="none" strike="noStrike" cap="none"/>
                        <a:t> s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561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Skid-pad (cercle de 15m de diamètre)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5.</a:t>
                      </a:r>
                      <a:r>
                        <a:rPr lang="fr-FR" sz="1800"/>
                        <a:t>2</a:t>
                      </a:r>
                      <a:r>
                        <a:rPr lang="fr-FR" sz="1800" u="none" strike="noStrike" cap="none"/>
                        <a:t> s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561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Autocross (un tour de circuit, environ 1 km)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63 s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561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Endurance (2</a:t>
                      </a:r>
                      <a:r>
                        <a:rPr lang="fr-FR" sz="1800"/>
                        <a:t>8 </a:t>
                      </a:r>
                      <a:r>
                        <a:rPr lang="fr-FR" sz="1800" u="none" strike="noStrike" cap="none"/>
                        <a:t>tours de circuit)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1700 s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561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Efficiency (consommation pour l’endurance)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u="none" strike="noStrike" cap="none"/>
                        <a:t>20L/100 km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</a:tbl>
          </a:graphicData>
        </a:graphic>
      </p:graphicFrame>
      <p:sp>
        <p:nvSpPr>
          <p:cNvPr id="188" name="Google Shape;188;p21"/>
          <p:cNvSpPr txBox="1"/>
          <p:nvPr/>
        </p:nvSpPr>
        <p:spPr>
          <a:xfrm>
            <a:off x="4572000" y="3200400"/>
            <a:ext cx="304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10</a:t>
            </a:fld>
            <a:endParaRPr/>
          </a:p>
        </p:txBody>
      </p:sp>
      <p:sp>
        <p:nvSpPr>
          <p:cNvPr id="190" name="Google Shape;190;p21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du Formula </a:t>
            </a:r>
            <a:r>
              <a:rPr lang="fr-FR" sz="2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Student</a:t>
            </a: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 Objectifs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1" name="Google Shape;191;p21"/>
          <p:cNvSpPr txBox="1">
            <a:spLocks noGrp="1"/>
          </p:cNvSpPr>
          <p:nvPr>
            <p:ph type="body" idx="1"/>
          </p:nvPr>
        </p:nvSpPr>
        <p:spPr>
          <a:xfrm>
            <a:off x="550950" y="1275002"/>
            <a:ext cx="11090100" cy="1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Noto Sans Symbols"/>
              <a:buChar char="▪"/>
            </a:pPr>
            <a:r>
              <a:rPr lang="fr-FR" sz="2170" b="1" dirty="0"/>
              <a:t>Objectif</a:t>
            </a:r>
            <a:r>
              <a:rPr lang="fr-FR" sz="2170" dirty="0"/>
              <a:t> : Réaliser un top 15 à la compétition FSATA (Italie)</a:t>
            </a:r>
            <a:endParaRPr sz="217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70" dirty="0"/>
              <a:t>→ Réaliser un score de 500pts sur 1000 disponibles</a:t>
            </a:r>
            <a:endParaRPr sz="217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70" dirty="0"/>
              <a:t>→ Traduction en objectifs de temps/épreuve</a:t>
            </a:r>
            <a:endParaRPr sz="217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</p:txBody>
      </p:sp>
    </p:spTree>
    <p:extLst>
      <p:ext uri="{BB962C8B-B14F-4D97-AF65-F5344CB8AC3E}">
        <p14:creationId xmlns:p14="http://schemas.microsoft.com/office/powerpoint/2010/main" val="198565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7" name="Google Shape;197;p22"/>
          <p:cNvGraphicFramePr/>
          <p:nvPr>
            <p:extLst>
              <p:ext uri="{D42A27DB-BD31-4B8C-83A1-F6EECF244321}">
                <p14:modId xmlns:p14="http://schemas.microsoft.com/office/powerpoint/2010/main" val="2799066664"/>
              </p:ext>
            </p:extLst>
          </p:nvPr>
        </p:nvGraphicFramePr>
        <p:xfrm>
          <a:off x="550906" y="1230698"/>
          <a:ext cx="11090200" cy="253746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651300"/>
                <a:gridCol w="3651300"/>
                <a:gridCol w="3787600"/>
              </a:tblGrid>
              <a:tr h="31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/>
                        <a:t>Critère (cible)</a:t>
                      </a:r>
                      <a:endParaRPr sz="2400" b="1" u="none" strike="noStrike" cap="none" dirty="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/>
                        <a:t>Cible (avant projet)</a:t>
                      </a:r>
                      <a:endParaRPr sz="2400"/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/>
                        <a:t>Fin de conception</a:t>
                      </a:r>
                      <a:endParaRPr sz="2400" b="1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298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/>
                        <a:t>Masse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fr-FR" sz="1800"/>
                        <a:t>220kg</a:t>
                      </a:r>
                      <a:endParaRPr sz="1800"/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/>
                        <a:t>210kg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298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/>
                        <a:t>Puissance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/>
                        <a:t>88ch @12500rpm</a:t>
                      </a:r>
                      <a:endParaRPr sz="1800"/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/>
                        <a:t>85-90ch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298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/>
                        <a:t>Roll gradient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dirty="0" smtClean="0"/>
                        <a:t>1,3 </a:t>
                      </a:r>
                      <a:r>
                        <a:rPr lang="fr-FR" sz="1800" dirty="0" err="1" smtClean="0"/>
                        <a:t>degre</a:t>
                      </a:r>
                      <a:r>
                        <a:rPr lang="fr-FR" sz="1800" dirty="0" smtClean="0"/>
                        <a:t>/g</a:t>
                      </a:r>
                      <a:endParaRPr sz="1800" dirty="0"/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b="0" u="none" strike="noStrike" cap="none" dirty="0" smtClean="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-</a:t>
                      </a:r>
                      <a:endParaRPr sz="1800" b="0" u="none" strike="noStrike" cap="none" dirty="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298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/>
                        <a:t>Répartition des masses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dirty="0" smtClean="0"/>
                        <a:t>50/50</a:t>
                      </a:r>
                      <a:endParaRPr sz="1800" dirty="0"/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b="0" u="none" strike="noStrike" cap="none" dirty="0" smtClean="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-</a:t>
                      </a:r>
                      <a:endParaRPr sz="1800" b="0" u="none" strike="noStrike" cap="none" dirty="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298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/>
                        <a:t>Hauteur du Centre de gravité</a:t>
                      </a:r>
                      <a:endParaRPr sz="1800"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dirty="0" smtClean="0"/>
                        <a:t>&lt;</a:t>
                      </a:r>
                      <a:r>
                        <a:rPr lang="fr-FR" sz="1800" baseline="0" dirty="0" smtClean="0"/>
                        <a:t> </a:t>
                      </a:r>
                      <a:r>
                        <a:rPr lang="fr-FR" sz="1800" dirty="0" smtClean="0"/>
                        <a:t>330 mm</a:t>
                      </a:r>
                      <a:endParaRPr sz="1800" dirty="0"/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b="0" u="none" strike="noStrike" cap="none" dirty="0" smtClean="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325</a:t>
                      </a:r>
                      <a:r>
                        <a:rPr lang="fr-FR" sz="1800" b="0" u="none" strike="noStrike" cap="none" baseline="0" dirty="0" smtClean="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 mm</a:t>
                      </a:r>
                      <a:endParaRPr sz="1800" b="0" u="none" strike="noStrike" cap="none" dirty="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</a:tbl>
          </a:graphicData>
        </a:graphic>
      </p:graphicFrame>
      <p:sp>
        <p:nvSpPr>
          <p:cNvPr id="199" name="Google Shape;19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11</a:t>
            </a:fld>
            <a:endParaRPr/>
          </a:p>
        </p:txBody>
      </p:sp>
      <p:graphicFrame>
        <p:nvGraphicFramePr>
          <p:cNvPr id="200" name="Google Shape;200;p22"/>
          <p:cNvGraphicFramePr/>
          <p:nvPr/>
        </p:nvGraphicFramePr>
        <p:xfrm>
          <a:off x="9203431" y="3876581"/>
          <a:ext cx="2437575" cy="248196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597300"/>
                <a:gridCol w="840275"/>
              </a:tblGrid>
              <a:tr h="4017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Vulcanix</a:t>
                      </a:r>
                      <a:endParaRPr b="1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Masse</a:t>
                      </a:r>
                      <a:endParaRPr b="1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</a:tr>
              <a:tr h="3321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Gain LAS</a:t>
                      </a:r>
                      <a:endParaRPr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-11,8kg</a:t>
                      </a:r>
                      <a:endParaRPr/>
                    </a:p>
                  </a:txBody>
                  <a:tcPr marL="66675" marR="66675" marT="66675" marB="66675"/>
                </a:tc>
              </a:tr>
              <a:tr h="3321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Gain Châssis</a:t>
                      </a:r>
                      <a:endParaRPr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-6kg</a:t>
                      </a:r>
                      <a:endParaRPr/>
                    </a:p>
                  </a:txBody>
                  <a:tcPr marL="66675" marR="66675" marT="66675" marB="66675"/>
                </a:tc>
              </a:tr>
              <a:tr h="3321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Gain Carrosserie</a:t>
                      </a:r>
                      <a:endParaRPr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-9.2kg</a:t>
                      </a:r>
                      <a:endParaRPr/>
                    </a:p>
                  </a:txBody>
                  <a:tcPr marL="66675" marR="66675" marT="66675" marB="66675"/>
                </a:tc>
              </a:tr>
              <a:tr h="3321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Gain Motorisation</a:t>
                      </a:r>
                      <a:endParaRPr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-1.8kg</a:t>
                      </a:r>
                      <a:endParaRPr/>
                    </a:p>
                  </a:txBody>
                  <a:tcPr marL="66675" marR="66675" marT="66675" marB="66675"/>
                </a:tc>
              </a:tr>
              <a:tr h="3321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Gain BAR</a:t>
                      </a:r>
                      <a:endParaRPr b="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+1.9kg</a:t>
                      </a:r>
                      <a:endParaRPr/>
                    </a:p>
                  </a:txBody>
                  <a:tcPr marL="66675" marR="66675" marT="66675" marB="66675"/>
                </a:tc>
              </a:tr>
              <a:tr h="3321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Masse Optimus</a:t>
                      </a:r>
                      <a:endParaRPr/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210kg</a:t>
                      </a:r>
                      <a:endParaRPr/>
                    </a:p>
                  </a:txBody>
                  <a:tcPr marL="66675" marR="66675" marT="66675" marB="66675"/>
                </a:tc>
              </a:tr>
            </a:tbl>
          </a:graphicData>
        </a:graphic>
      </p:graphicFrame>
      <p:sp>
        <p:nvSpPr>
          <p:cNvPr id="201" name="Google Shape;201;p22"/>
          <p:cNvSpPr/>
          <p:nvPr/>
        </p:nvSpPr>
        <p:spPr>
          <a:xfrm>
            <a:off x="550906" y="392326"/>
            <a:ext cx="11090100" cy="74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du Formula </a:t>
            </a:r>
            <a:r>
              <a:rPr lang="fr-FR" sz="2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Student</a:t>
            </a: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Transcription des objectifs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900" y="3870948"/>
            <a:ext cx="4782446" cy="2779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3351" y="3870950"/>
            <a:ext cx="3884349" cy="2779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7407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>
            <a:spLocks noGrp="1"/>
          </p:cNvSpPr>
          <p:nvPr>
            <p:ph type="body" idx="1"/>
          </p:nvPr>
        </p:nvSpPr>
        <p:spPr>
          <a:xfrm>
            <a:off x="838200" y="1645921"/>
            <a:ext cx="10515600" cy="2153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/>
              <a:t>Définition du </a:t>
            </a:r>
            <a:r>
              <a:rPr lang="fr-FR" b="1" dirty="0"/>
              <a:t>besoin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/>
              <a:t>Réalisation des </a:t>
            </a:r>
            <a:r>
              <a:rPr lang="fr-FR" b="1" dirty="0"/>
              <a:t>cahiers des charges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/>
              <a:t>Choix des </a:t>
            </a:r>
            <a:r>
              <a:rPr lang="fr-FR" b="1" dirty="0"/>
              <a:t>matériaux</a:t>
            </a:r>
            <a:r>
              <a:rPr lang="fr-FR" dirty="0"/>
              <a:t> et </a:t>
            </a:r>
            <a:r>
              <a:rPr lang="fr-FR" b="1" dirty="0" err="1"/>
              <a:t>process</a:t>
            </a:r>
            <a:r>
              <a:rPr lang="fr-FR" dirty="0"/>
              <a:t> de fabrication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/>
              <a:t>Premiers </a:t>
            </a:r>
            <a:r>
              <a:rPr lang="fr-FR" b="1" dirty="0"/>
              <a:t>dimensionnements</a:t>
            </a:r>
            <a:endParaRPr b="1" dirty="0"/>
          </a:p>
        </p:txBody>
      </p:sp>
      <p:sp>
        <p:nvSpPr>
          <p:cNvPr id="207" name="Google Shape;207;p24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Bilan Conception détaillée|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Retour sur la conception préliminaire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08" name="Google Shape;208;p24"/>
          <p:cNvGrpSpPr/>
          <p:nvPr/>
        </p:nvGrpSpPr>
        <p:grpSpPr>
          <a:xfrm>
            <a:off x="1031241" y="4302760"/>
            <a:ext cx="9819639" cy="1788110"/>
            <a:chOff x="1031241" y="4302760"/>
            <a:chExt cx="9819639" cy="1788110"/>
          </a:xfrm>
        </p:grpSpPr>
        <p:pic>
          <p:nvPicPr>
            <p:cNvPr id="209" name="Google Shape;209;p2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063025" y="4302760"/>
              <a:ext cx="1787855" cy="17878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2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347186" y="4302760"/>
              <a:ext cx="1788110" cy="1788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2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631602" y="4302760"/>
              <a:ext cx="1787855" cy="17878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2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31241" y="4360371"/>
              <a:ext cx="1672632" cy="167263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3" name="Google Shape;21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12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/>
        </p:nvSpPr>
        <p:spPr>
          <a:xfrm>
            <a:off x="4572000" y="3200400"/>
            <a:ext cx="304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0" name="Google Shape;22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13</a:t>
            </a:fld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Bilan Conception détaillée|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Cas de charges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2" name="Google Shape;2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1863" y="5884575"/>
            <a:ext cx="3337282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2130" y="1989875"/>
            <a:ext cx="3281767" cy="316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900" y="1989875"/>
            <a:ext cx="3026818" cy="3176727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5"/>
          <p:cNvSpPr txBox="1"/>
          <p:nvPr/>
        </p:nvSpPr>
        <p:spPr>
          <a:xfrm>
            <a:off x="928209" y="5220227"/>
            <a:ext cx="2272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Raleway"/>
                <a:ea typeface="Raleway"/>
                <a:cs typeface="Raleway"/>
                <a:sym typeface="Raleway"/>
              </a:rPr>
              <a:t>Train avant côté droit</a:t>
            </a:r>
            <a:endParaRPr sz="16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4286913" y="5220227"/>
            <a:ext cx="2272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Raleway"/>
                <a:ea typeface="Raleway"/>
                <a:cs typeface="Raleway"/>
                <a:sym typeface="Raleway"/>
              </a:rPr>
              <a:t>Train arrière côté droit</a:t>
            </a:r>
            <a:endParaRPr sz="16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7" name="Google Shape;227;p25"/>
          <p:cNvSpPr txBox="1"/>
          <p:nvPr/>
        </p:nvSpPr>
        <p:spPr>
          <a:xfrm>
            <a:off x="7268310" y="1479176"/>
            <a:ext cx="4372786" cy="409847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u="sng">
                <a:latin typeface="Raleway"/>
                <a:ea typeface="Raleway"/>
                <a:cs typeface="Raleway"/>
                <a:sym typeface="Raleway"/>
              </a:rPr>
              <a:t>Cas de charges étudiés et hypothèses utilisées: </a:t>
            </a:r>
            <a:endParaRPr sz="1600" u="sng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u="sng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u="sng">
                <a:latin typeface="Raleway"/>
                <a:ea typeface="Raleway"/>
                <a:cs typeface="Raleway"/>
                <a:sym typeface="Raleway"/>
              </a:rPr>
              <a:t>Symétrie par rapport à l’axe de la voiture</a:t>
            </a:r>
            <a:endParaRPr sz="1600" u="sng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●"/>
            </a:pPr>
            <a:r>
              <a:rPr lang="fr-FR" sz="1600">
                <a:latin typeface="Raleway"/>
                <a:ea typeface="Raleway"/>
                <a:cs typeface="Raleway"/>
                <a:sym typeface="Raleway"/>
              </a:rPr>
              <a:t>Freinage 2G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●"/>
            </a:pPr>
            <a:r>
              <a:rPr lang="fr-FR" sz="1600">
                <a:latin typeface="Raleway"/>
                <a:ea typeface="Raleway"/>
                <a:cs typeface="Raleway"/>
                <a:sym typeface="Raleway"/>
              </a:rPr>
              <a:t>Accélération 0,5G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●"/>
            </a:pPr>
            <a:r>
              <a:rPr lang="fr-FR" sz="1600">
                <a:latin typeface="Raleway"/>
                <a:ea typeface="Raleway"/>
                <a:cs typeface="Raleway"/>
                <a:sym typeface="Raleway"/>
              </a:rPr>
              <a:t>Bump 3G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Evolution du coefficient d’adhérence AV/AR</a:t>
            </a:r>
            <a:endParaRPr sz="1600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●"/>
            </a:pPr>
            <a:r>
              <a:rPr lang="fr-FR" sz="1600">
                <a:latin typeface="Raleway"/>
                <a:ea typeface="Raleway"/>
                <a:cs typeface="Raleway"/>
                <a:sym typeface="Raleway"/>
              </a:rPr>
              <a:t>Courbe gauche &amp; droite 2G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u="sng">
                <a:latin typeface="Raleway"/>
                <a:ea typeface="Raleway"/>
                <a:cs typeface="Raleway"/>
                <a:sym typeface="Raleway"/>
              </a:rPr>
              <a:t>Combinaison des deux hypothèses précédentes</a:t>
            </a:r>
            <a:endParaRPr sz="1600" u="sng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●"/>
            </a:pPr>
            <a:r>
              <a:rPr lang="fr-FR" sz="1600">
                <a:latin typeface="Raleway"/>
                <a:ea typeface="Raleway"/>
                <a:cs typeface="Raleway"/>
                <a:sym typeface="Raleway"/>
              </a:rPr>
              <a:t>Courbe +Freinage gauche &amp; droit 1G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550900" y="1250450"/>
            <a:ext cx="5870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u="sng" dirty="0">
                <a:latin typeface="Raleway"/>
                <a:ea typeface="Raleway"/>
                <a:cs typeface="Raleway"/>
                <a:sym typeface="Raleway"/>
              </a:rPr>
              <a:t>Objectif</a:t>
            </a:r>
            <a:r>
              <a:rPr lang="fr-FR" sz="1800" b="1" dirty="0">
                <a:latin typeface="Raleway"/>
                <a:ea typeface="Raleway"/>
                <a:cs typeface="Raleway"/>
                <a:sym typeface="Raleway"/>
              </a:rPr>
              <a:t>: Connaître les efforts dans la liaison au sol </a:t>
            </a:r>
            <a:endParaRPr sz="1800" b="1" dirty="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  <p:bldP spid="226" grpId="0"/>
      <p:bldP spid="227" grpId="0" animBg="1"/>
      <p:bldP spid="2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/>
          <p:nvPr/>
        </p:nvSpPr>
        <p:spPr>
          <a:xfrm>
            <a:off x="4572000" y="3200400"/>
            <a:ext cx="304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235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14</a:t>
            </a:fld>
            <a:endParaRPr/>
          </a:p>
        </p:txBody>
      </p:sp>
      <p:sp>
        <p:nvSpPr>
          <p:cNvPr id="236" name="Google Shape;236;p26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Bilan Conception détaillée|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Suspensions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26"/>
          <p:cNvSpPr txBox="1">
            <a:spLocks noGrp="1"/>
          </p:cNvSpPr>
          <p:nvPr>
            <p:ph type="body" idx="1"/>
          </p:nvPr>
        </p:nvSpPr>
        <p:spPr>
          <a:xfrm>
            <a:off x="550950" y="1310522"/>
            <a:ext cx="11090100" cy="3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48005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70"/>
              <a:buFont typeface="Wingdings" panose="05000000000000000000" pitchFamily="2" charset="2"/>
              <a:buChar char="§"/>
            </a:pPr>
            <a:r>
              <a:rPr lang="fr-FR" sz="2000" b="1" dirty="0" smtClean="0"/>
              <a:t>Choix </a:t>
            </a:r>
            <a:r>
              <a:rPr lang="fr-FR" sz="2000" b="1" dirty="0"/>
              <a:t>des points de la liaison au </a:t>
            </a:r>
            <a:r>
              <a:rPr lang="fr-FR" sz="2000" b="1" dirty="0" smtClean="0"/>
              <a:t>sol : </a:t>
            </a:r>
          </a:p>
          <a:p>
            <a:pPr marL="1005205" lvl="1" indent="-457200">
              <a:lnSpc>
                <a:spcPct val="150000"/>
              </a:lnSpc>
              <a:spcBef>
                <a:spcPts val="0"/>
              </a:spcBef>
              <a:buSzPts val="2170"/>
              <a:buFont typeface="Wingdings" panose="05000000000000000000" pitchFamily="2" charset="2"/>
              <a:buChar char="§"/>
            </a:pPr>
            <a:r>
              <a:rPr lang="fr-FR" sz="2000" dirty="0" smtClean="0"/>
              <a:t>Respecter </a:t>
            </a:r>
            <a:r>
              <a:rPr lang="fr-FR" sz="2000" dirty="0"/>
              <a:t>le règlement </a:t>
            </a:r>
          </a:p>
          <a:p>
            <a:pPr marL="1005205" lvl="1" indent="-457200">
              <a:lnSpc>
                <a:spcPct val="150000"/>
              </a:lnSpc>
              <a:spcBef>
                <a:spcPts val="0"/>
              </a:spcBef>
              <a:buSzPts val="2170"/>
              <a:buFont typeface="Wingdings" panose="05000000000000000000" pitchFamily="2" charset="2"/>
              <a:buChar char="§"/>
            </a:pPr>
            <a:r>
              <a:rPr lang="fr-FR" sz="2000" dirty="0" smtClean="0"/>
              <a:t>Garantir </a:t>
            </a:r>
            <a:r>
              <a:rPr lang="fr-FR" sz="2000" dirty="0"/>
              <a:t>une bonne tenue de route (Etude carrossage, motion ratio </a:t>
            </a:r>
            <a:r>
              <a:rPr lang="fr-FR" sz="2000" dirty="0" smtClean="0"/>
              <a:t>…)</a:t>
            </a:r>
            <a:endParaRPr lang="fr-FR" sz="2000" dirty="0"/>
          </a:p>
          <a:p>
            <a:pPr marL="548005" indent="-457200">
              <a:lnSpc>
                <a:spcPct val="150000"/>
              </a:lnSpc>
              <a:spcBef>
                <a:spcPts val="0"/>
              </a:spcBef>
              <a:buSzPts val="2170"/>
              <a:buFont typeface="Wingdings" panose="05000000000000000000" pitchFamily="2" charset="2"/>
              <a:buChar char="§"/>
            </a:pPr>
            <a:r>
              <a:rPr lang="fr-FR" sz="2000" b="1" dirty="0" smtClean="0"/>
              <a:t>Etude </a:t>
            </a:r>
            <a:r>
              <a:rPr lang="fr-FR" sz="2000" b="1" dirty="0"/>
              <a:t>de la dynamique du véhicule sous le logiciel Lotus</a:t>
            </a:r>
            <a:r>
              <a:rPr lang="fr-FR" sz="2000" dirty="0"/>
              <a:t>. </a:t>
            </a:r>
            <a:endParaRPr sz="2000" dirty="0"/>
          </a:p>
        </p:txBody>
      </p:sp>
      <p:pic>
        <p:nvPicPr>
          <p:cNvPr id="238" name="Google Shape;2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0224" y="3540251"/>
            <a:ext cx="6255373" cy="281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 txBox="1"/>
          <p:nvPr/>
        </p:nvSpPr>
        <p:spPr>
          <a:xfrm>
            <a:off x="4572000" y="3200400"/>
            <a:ext cx="304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5" name="Google Shape;245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15</a:t>
            </a:fld>
            <a:endParaRPr/>
          </a:p>
        </p:txBody>
      </p:sp>
      <p:sp>
        <p:nvSpPr>
          <p:cNvPr id="246" name="Google Shape;246;p27"/>
          <p:cNvSpPr/>
          <p:nvPr/>
        </p:nvSpPr>
        <p:spPr>
          <a:xfrm>
            <a:off x="550906" y="392326"/>
            <a:ext cx="11090100" cy="74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Bilan Conception détaillée|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Suspensions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7" name="Google Shape;247;p27"/>
          <p:cNvSpPr txBox="1">
            <a:spLocks noGrp="1"/>
          </p:cNvSpPr>
          <p:nvPr>
            <p:ph type="body" idx="1"/>
          </p:nvPr>
        </p:nvSpPr>
        <p:spPr>
          <a:xfrm>
            <a:off x="550906" y="1310550"/>
            <a:ext cx="11090100" cy="1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Noto Sans Symbols"/>
              <a:buChar char="▪"/>
            </a:pPr>
            <a:r>
              <a:rPr lang="fr-FR" sz="2170" dirty="0"/>
              <a:t>Objectif principal pour cette année : </a:t>
            </a:r>
            <a:endParaRPr sz="2170" dirty="0"/>
          </a:p>
          <a:p>
            <a:pPr marL="22860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-FR" sz="2170" dirty="0"/>
              <a:t>→ Intégrer une barre </a:t>
            </a:r>
            <a:r>
              <a:rPr lang="fr-FR" sz="2170" dirty="0" err="1"/>
              <a:t>anti-roulis</a:t>
            </a:r>
            <a:r>
              <a:rPr lang="fr-FR" sz="2170" dirty="0"/>
              <a:t> à l’avant et à l’arrière du véhicule. </a:t>
            </a:r>
          </a:p>
          <a:p>
            <a:pPr marL="571500" lvl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fr-FR" sz="2170" dirty="0" smtClean="0"/>
              <a:t>Nécessité </a:t>
            </a:r>
            <a:r>
              <a:rPr lang="fr-FR" sz="2170" dirty="0"/>
              <a:t>de penser les suspensions </a:t>
            </a:r>
            <a:r>
              <a:rPr lang="fr-FR" sz="2170" b="1" dirty="0"/>
              <a:t>avec la barre </a:t>
            </a:r>
            <a:r>
              <a:rPr lang="fr-FR" sz="2170" b="1" dirty="0" err="1"/>
              <a:t>anti-roulis</a:t>
            </a:r>
            <a:r>
              <a:rPr lang="fr-FR" sz="2170" b="1" dirty="0"/>
              <a:t>.</a:t>
            </a:r>
            <a:r>
              <a:rPr lang="fr-FR" sz="2170" dirty="0"/>
              <a:t> </a:t>
            </a:r>
            <a:endParaRPr sz="2170" dirty="0"/>
          </a:p>
        </p:txBody>
      </p:sp>
      <p:pic>
        <p:nvPicPr>
          <p:cNvPr id="248" name="Google Shape;2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4524" y="2880526"/>
            <a:ext cx="5852151" cy="323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/>
          <p:nvPr/>
        </p:nvSpPr>
        <p:spPr>
          <a:xfrm>
            <a:off x="550906" y="2868550"/>
            <a:ext cx="4901876" cy="3249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5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Problèmes rencontrés : </a:t>
            </a:r>
            <a:endParaRPr sz="215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34975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Wingdings" panose="05000000000000000000" pitchFamily="2" charset="2"/>
              <a:buChar char="§"/>
            </a:pPr>
            <a:r>
              <a:rPr lang="fr-FR" sz="215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Collisions avec le châssis, les triangles de suspensions, la direction … </a:t>
            </a:r>
          </a:p>
          <a:p>
            <a:pPr marL="434975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Wingdings" panose="05000000000000000000" pitchFamily="2" charset="2"/>
              <a:buChar char="§"/>
            </a:pPr>
            <a:r>
              <a:rPr lang="fr-FR" sz="2150" dirty="0" smtClean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Architecture </a:t>
            </a:r>
            <a:r>
              <a:rPr lang="fr-FR" sz="215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haute à l’avant et arrière. </a:t>
            </a:r>
          </a:p>
          <a:p>
            <a:pPr marL="434975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Wingdings" panose="05000000000000000000" pitchFamily="2" charset="2"/>
              <a:buChar char="§"/>
            </a:pPr>
            <a:r>
              <a:rPr lang="fr-FR" sz="2150" dirty="0" smtClean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Barre </a:t>
            </a:r>
            <a:r>
              <a:rPr lang="fr-FR" sz="215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anti-roulis</a:t>
            </a:r>
            <a:r>
              <a:rPr lang="fr-FR" sz="215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arrière passant entre la chaîne du différentiel.</a:t>
            </a:r>
            <a:endParaRPr sz="215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 build="p"/>
      <p:bldP spid="24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/>
          <p:nvPr/>
        </p:nvSpPr>
        <p:spPr>
          <a:xfrm>
            <a:off x="4572000" y="3200400"/>
            <a:ext cx="304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6" name="Google Shape;25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16</a:t>
            </a:fld>
            <a:endParaRPr/>
          </a:p>
        </p:txBody>
      </p:sp>
      <p:sp>
        <p:nvSpPr>
          <p:cNvPr id="257" name="Google Shape;257;p28"/>
          <p:cNvSpPr/>
          <p:nvPr/>
        </p:nvSpPr>
        <p:spPr>
          <a:xfrm>
            <a:off x="550906" y="392326"/>
            <a:ext cx="11090100" cy="74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Bilan Conception détaillée|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Suspensions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28"/>
          <p:cNvSpPr txBox="1">
            <a:spLocks noGrp="1"/>
          </p:cNvSpPr>
          <p:nvPr>
            <p:ph type="body" idx="1"/>
          </p:nvPr>
        </p:nvSpPr>
        <p:spPr>
          <a:xfrm>
            <a:off x="550950" y="1310522"/>
            <a:ext cx="7503838" cy="239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Noto Sans Symbols"/>
              <a:buChar char="▪"/>
            </a:pPr>
            <a:r>
              <a:rPr lang="fr-FR" sz="2170" dirty="0"/>
              <a:t>Conception des basculeurs et des chapes de fixations. </a:t>
            </a:r>
            <a:endParaRPr sz="2170" dirty="0"/>
          </a:p>
          <a:p>
            <a:pPr marL="22860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-FR" sz="2170" dirty="0"/>
              <a:t>→ Transmettre le mouvement des roues aux amortisseurs. </a:t>
            </a:r>
            <a:endParaRPr sz="2170" dirty="0"/>
          </a:p>
        </p:txBody>
      </p:sp>
      <p:pic>
        <p:nvPicPr>
          <p:cNvPr id="259" name="Google Shape;25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906" y="2716304"/>
            <a:ext cx="5961185" cy="3254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7529" y="1215058"/>
            <a:ext cx="3384512" cy="2489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47529" y="3763656"/>
            <a:ext cx="3393477" cy="251820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8"/>
          <p:cNvSpPr txBox="1"/>
          <p:nvPr/>
        </p:nvSpPr>
        <p:spPr>
          <a:xfrm>
            <a:off x="1771184" y="5935354"/>
            <a:ext cx="3417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>
                <a:latin typeface="Raleway" panose="020B0503030101060003" pitchFamily="34" charset="0"/>
              </a:rPr>
              <a:t>1ère étape du cycle en V</a:t>
            </a:r>
            <a:r>
              <a:rPr lang="fr-FR" dirty="0">
                <a:latin typeface="Raleway" panose="020B0503030101060003" pitchFamily="34" charset="0"/>
              </a:rPr>
              <a:t> </a:t>
            </a:r>
            <a:endParaRPr dirty="0">
              <a:latin typeface="Raleway" panose="020B0503030101060003" pitchFamily="34" charset="0"/>
            </a:endParaRPr>
          </a:p>
        </p:txBody>
      </p:sp>
      <p:sp>
        <p:nvSpPr>
          <p:cNvPr id="264" name="Google Shape;264;p28"/>
          <p:cNvSpPr txBox="1"/>
          <p:nvPr/>
        </p:nvSpPr>
        <p:spPr>
          <a:xfrm>
            <a:off x="6553939" y="3234018"/>
            <a:ext cx="1663207" cy="1277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/>
              <a:t>Dimensionnement éléments finis </a:t>
            </a:r>
            <a:r>
              <a:rPr lang="fr-FR" i="1" dirty="0" err="1"/>
              <a:t>Catia</a:t>
            </a:r>
            <a:r>
              <a:rPr lang="fr-FR" i="1" dirty="0"/>
              <a:t> V5</a:t>
            </a:r>
            <a:r>
              <a:rPr lang="fr-FR" dirty="0"/>
              <a:t>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" grpId="0" build="p"/>
      <p:bldP spid="262" grpId="0"/>
      <p:bldP spid="26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9"/>
          <p:cNvSpPr txBox="1"/>
          <p:nvPr/>
        </p:nvSpPr>
        <p:spPr>
          <a:xfrm>
            <a:off x="4572000" y="3200400"/>
            <a:ext cx="304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1" name="Google Shape;271;p29"/>
          <p:cNvSpPr txBox="1">
            <a:spLocks noGrp="1"/>
          </p:cNvSpPr>
          <p:nvPr>
            <p:ph type="sldNum" idx="12"/>
          </p:nvPr>
        </p:nvSpPr>
        <p:spPr>
          <a:xfrm>
            <a:off x="8626275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17</a:t>
            </a:fld>
            <a:endParaRPr/>
          </a:p>
        </p:txBody>
      </p:sp>
      <p:sp>
        <p:nvSpPr>
          <p:cNvPr id="272" name="Google Shape;272;p29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Bilan Conception détaillée|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Roue équipée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3" name="Google Shape;273;p29"/>
          <p:cNvSpPr txBox="1">
            <a:spLocks noGrp="1"/>
          </p:cNvSpPr>
          <p:nvPr>
            <p:ph type="body" idx="1"/>
          </p:nvPr>
        </p:nvSpPr>
        <p:spPr>
          <a:xfrm>
            <a:off x="550950" y="1275002"/>
            <a:ext cx="11090100" cy="1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Noto Sans Symbols"/>
              <a:buChar char="▪"/>
            </a:pPr>
            <a:r>
              <a:rPr lang="fr-FR" sz="2170" b="1" dirty="0"/>
              <a:t>Objectif</a:t>
            </a:r>
            <a:r>
              <a:rPr lang="fr-FR" sz="2170" dirty="0"/>
              <a:t> : Gain de masse par rapport au design du précédent véhicule</a:t>
            </a: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70" dirty="0"/>
              <a:t>→ Pièces en Alu 7075 T6 ou 2017 A T4.</a:t>
            </a: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70" dirty="0"/>
              <a:t>→ Gain de 8.5 kg sur les 4 roues. </a:t>
            </a: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</p:txBody>
      </p:sp>
      <p:pic>
        <p:nvPicPr>
          <p:cNvPr id="274" name="Google Shape;2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225" y="2897949"/>
            <a:ext cx="5198447" cy="369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3187" y="2897950"/>
            <a:ext cx="3351209" cy="36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06700" y="2897950"/>
            <a:ext cx="2860800" cy="369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 txBox="1"/>
          <p:nvPr/>
        </p:nvSpPr>
        <p:spPr>
          <a:xfrm>
            <a:off x="4572000" y="3200400"/>
            <a:ext cx="304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18</a:t>
            </a:fld>
            <a:endParaRPr/>
          </a:p>
        </p:txBody>
      </p:sp>
      <p:sp>
        <p:nvSpPr>
          <p:cNvPr id="284" name="Google Shape;284;p30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Bilan Conception détaillée|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Barre anti roulis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5" name="Google Shape;285;p30"/>
          <p:cNvSpPr txBox="1">
            <a:spLocks noGrp="1"/>
          </p:cNvSpPr>
          <p:nvPr>
            <p:ph type="body" idx="1"/>
          </p:nvPr>
        </p:nvSpPr>
        <p:spPr>
          <a:xfrm>
            <a:off x="550950" y="1353175"/>
            <a:ext cx="110901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Noto Sans Symbols"/>
              <a:buChar char="▪"/>
            </a:pPr>
            <a:r>
              <a:rPr lang="fr-FR" sz="2170" dirty="0"/>
              <a:t>Système non présent sur la plupart des véhicules EPSA → peu d’expérience</a:t>
            </a: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70" dirty="0"/>
              <a:t/>
            </a:r>
            <a:br>
              <a:rPr lang="fr-FR" sz="2170" dirty="0"/>
            </a:br>
            <a:endParaRPr sz="2170" b="1" dirty="0"/>
          </a:p>
        </p:txBody>
      </p:sp>
      <p:pic>
        <p:nvPicPr>
          <p:cNvPr id="286" name="Google Shape;2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5102" y="1967937"/>
            <a:ext cx="4825948" cy="3977199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0"/>
          <p:cNvSpPr txBox="1"/>
          <p:nvPr/>
        </p:nvSpPr>
        <p:spPr>
          <a:xfrm>
            <a:off x="550950" y="2184100"/>
            <a:ext cx="5729400" cy="42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5209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Noto Sans Symbols"/>
              <a:buChar char="▪"/>
            </a:pPr>
            <a:r>
              <a:rPr lang="fr-FR" sz="217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Intégration d’un pivot coulissant sur </a:t>
            </a:r>
            <a:r>
              <a:rPr lang="fr-FR" sz="2170" dirty="0" smtClean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rail</a:t>
            </a:r>
            <a:endParaRPr sz="2170" dirty="0" smtClean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 smtClean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2170" dirty="0" smtClean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→ évite des efforts transversaux dans le basculeur </a:t>
            </a:r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70" dirty="0" smtClean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2170" dirty="0" smtClean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→ </a:t>
            </a:r>
            <a:r>
              <a:rPr lang="fr-FR" sz="217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chapes assez lourdes</a:t>
            </a:r>
            <a:endParaRPr sz="217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7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2860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Char char="▪"/>
            </a:pPr>
            <a:r>
              <a:rPr lang="fr-FR" sz="217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Présence de rotule pour réaliser le pivot</a:t>
            </a:r>
            <a:endParaRPr sz="217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217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→ apporte du </a:t>
            </a:r>
            <a:r>
              <a:rPr lang="fr-FR" sz="217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rotulage</a:t>
            </a:r>
            <a:r>
              <a:rPr lang="fr-FR" sz="217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donc compense les défauts de </a:t>
            </a:r>
            <a:r>
              <a:rPr lang="fr-FR" sz="2170" dirty="0" smtClean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production</a:t>
            </a:r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7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217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→ Lourds par rapport à des coussinets en polyamide PTFE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 build="p"/>
      <p:bldP spid="28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1"/>
          <p:cNvSpPr txBox="1"/>
          <p:nvPr/>
        </p:nvSpPr>
        <p:spPr>
          <a:xfrm>
            <a:off x="4572000" y="3200400"/>
            <a:ext cx="304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4" name="Google Shape;294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19</a:t>
            </a:fld>
            <a:endParaRPr/>
          </a:p>
        </p:txBody>
      </p:sp>
      <p:sp>
        <p:nvSpPr>
          <p:cNvPr id="295" name="Google Shape;295;p31"/>
          <p:cNvSpPr/>
          <p:nvPr/>
        </p:nvSpPr>
        <p:spPr>
          <a:xfrm>
            <a:off x="550906" y="392326"/>
            <a:ext cx="11090100" cy="74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Bilan Conception détaillée|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Barre anti roulis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6" name="Google Shape;296;p31"/>
          <p:cNvSpPr txBox="1">
            <a:spLocks noGrp="1"/>
          </p:cNvSpPr>
          <p:nvPr>
            <p:ph type="body" idx="1"/>
          </p:nvPr>
        </p:nvSpPr>
        <p:spPr>
          <a:xfrm>
            <a:off x="550906" y="1507815"/>
            <a:ext cx="5446438" cy="2304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Noto Sans Symbols"/>
              <a:buChar char="▪"/>
            </a:pPr>
            <a:r>
              <a:rPr lang="fr-FR" sz="2400" dirty="0"/>
              <a:t>Modèle Matlab : </a:t>
            </a:r>
            <a:r>
              <a:rPr lang="fr-FR" sz="2400" dirty="0" smtClean="0"/>
              <a:t>optimisation </a:t>
            </a:r>
            <a:r>
              <a:rPr lang="fr-FR" sz="2400" dirty="0"/>
              <a:t>de </a:t>
            </a:r>
            <a:r>
              <a:rPr lang="fr-FR" sz="2400" dirty="0" smtClean="0"/>
              <a:t>l’adhérence</a:t>
            </a:r>
            <a:endParaRPr sz="240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70"/>
              <a:buChar char="▪"/>
            </a:pPr>
            <a:r>
              <a:rPr lang="fr-FR" sz="2400" dirty="0"/>
              <a:t>Réglable : survireur/sous </a:t>
            </a:r>
            <a:r>
              <a:rPr lang="fr-FR" sz="2400" dirty="0" smtClean="0"/>
              <a:t>vireur</a:t>
            </a:r>
            <a:endParaRPr sz="240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70"/>
              <a:buChar char="▪"/>
            </a:pPr>
            <a:r>
              <a:rPr lang="fr-FR" sz="2400" dirty="0"/>
              <a:t>Roll gradient</a:t>
            </a:r>
            <a:endParaRPr sz="240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228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70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70" dirty="0"/>
              <a:t/>
            </a:r>
            <a:br>
              <a:rPr lang="fr-FR" sz="2170" dirty="0"/>
            </a:br>
            <a:endParaRPr sz="2170" b="1" dirty="0"/>
          </a:p>
        </p:txBody>
      </p:sp>
      <p:pic>
        <p:nvPicPr>
          <p:cNvPr id="297" name="Google Shape;297;p31"/>
          <p:cNvPicPr preferRelativeResize="0"/>
          <p:nvPr/>
        </p:nvPicPr>
        <p:blipFill rotWithShape="1">
          <a:blip r:embed="rId3">
            <a:alphaModFix/>
          </a:blip>
          <a:srcRect l="3875" t="2286" r="3196"/>
          <a:stretch/>
        </p:blipFill>
        <p:spPr>
          <a:xfrm>
            <a:off x="5911607" y="1456012"/>
            <a:ext cx="5729399" cy="498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Sommaire|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RVP1 : </a:t>
            </a:r>
            <a:r>
              <a:rPr lang="fr-FR" sz="2400" b="1" dirty="0" err="1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PAi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fr-FR" sz="2400" b="1" dirty="0" smtClean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255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550906" y="1241854"/>
            <a:ext cx="4077731" cy="37688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du Formula Student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550906" y="1726858"/>
            <a:ext cx="4077731" cy="37688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Bilan de la conception détaillée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1001926" y="2211862"/>
            <a:ext cx="3626711" cy="376881"/>
          </a:xfrm>
          <a:prstGeom prst="rect">
            <a:avLst/>
          </a:prstGeom>
          <a:solidFill>
            <a:srgbClr val="AEABA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2.1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Calcul des cas de charges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1001926" y="2696866"/>
            <a:ext cx="3626710" cy="376881"/>
          </a:xfrm>
          <a:prstGeom prst="rect">
            <a:avLst/>
          </a:prstGeom>
          <a:solidFill>
            <a:srgbClr val="AEABA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2.2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Roue équipée</a:t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1001926" y="3181870"/>
            <a:ext cx="3626711" cy="376881"/>
          </a:xfrm>
          <a:prstGeom prst="rect">
            <a:avLst/>
          </a:prstGeom>
          <a:solidFill>
            <a:srgbClr val="AEABA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2.3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Suspension</a:t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1001926" y="3666874"/>
            <a:ext cx="3626711" cy="376881"/>
          </a:xfrm>
          <a:prstGeom prst="rect">
            <a:avLst/>
          </a:prstGeom>
          <a:solidFill>
            <a:srgbClr val="AEABA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2.4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Barre anti roulis</a:t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550906" y="4636882"/>
            <a:ext cx="4077731" cy="37688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Phase de Fabrication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4"/>
          <p:cNvSpPr/>
          <p:nvPr/>
        </p:nvSpPr>
        <p:spPr>
          <a:xfrm>
            <a:off x="550906" y="5121886"/>
            <a:ext cx="4077731" cy="37688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Bilan Gestion de projet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550906" y="5606890"/>
            <a:ext cx="4077731" cy="37688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Conclusion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1001926" y="4151878"/>
            <a:ext cx="3626710" cy="376881"/>
          </a:xfrm>
          <a:prstGeom prst="rect">
            <a:avLst/>
          </a:prstGeom>
          <a:solidFill>
            <a:srgbClr val="AEABA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2.5 </a:t>
            </a:r>
            <a:r>
              <a:rPr lang="fr-FR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Système de freinage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7" name="Google Shape;10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3900" y="1241850"/>
            <a:ext cx="6797199" cy="455106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5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5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2"/>
          <p:cNvSpPr txBox="1"/>
          <p:nvPr/>
        </p:nvSpPr>
        <p:spPr>
          <a:xfrm>
            <a:off x="4572000" y="3200400"/>
            <a:ext cx="304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4" name="Google Shape;304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20</a:t>
            </a:fld>
            <a:endParaRPr/>
          </a:p>
        </p:txBody>
      </p:sp>
      <p:sp>
        <p:nvSpPr>
          <p:cNvPr id="305" name="Google Shape;305;p32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Bilan Conception détaillée|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Système de freinage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6" name="Google Shape;306;p32"/>
          <p:cNvSpPr txBox="1">
            <a:spLocks noGrp="1"/>
          </p:cNvSpPr>
          <p:nvPr>
            <p:ph type="body" idx="1"/>
          </p:nvPr>
        </p:nvSpPr>
        <p:spPr>
          <a:xfrm>
            <a:off x="550907" y="1529541"/>
            <a:ext cx="3873176" cy="3499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Noto Sans Symbols"/>
              <a:buChar char="▪"/>
            </a:pPr>
            <a:r>
              <a:rPr lang="fr-FR" sz="2170" dirty="0"/>
              <a:t>Dimensionnement par </a:t>
            </a:r>
            <a:r>
              <a:rPr lang="fr-FR" sz="2170" b="1" dirty="0"/>
              <a:t>simulation numérique</a:t>
            </a:r>
            <a:endParaRPr sz="2170" b="1" dirty="0"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170"/>
              <a:buChar char="▪"/>
            </a:pPr>
            <a:r>
              <a:rPr lang="fr-FR" sz="2170" dirty="0"/>
              <a:t>Choix du système de freinage pour limiter le coût et la masse :</a:t>
            </a:r>
            <a:endParaRPr sz="2170" dirty="0"/>
          </a:p>
          <a:p>
            <a:pPr marL="457200" lvl="0" indent="-36639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70"/>
              <a:buChar char="-"/>
            </a:pPr>
            <a:r>
              <a:rPr lang="fr-FR" sz="2170" dirty="0"/>
              <a:t>Certains éléments sont repris d’un véhicule précédent</a:t>
            </a:r>
            <a:endParaRPr sz="2170" dirty="0"/>
          </a:p>
          <a:p>
            <a:pPr marL="457200" lvl="0" indent="-36639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70"/>
              <a:buChar char="-"/>
            </a:pPr>
            <a:r>
              <a:rPr lang="fr-FR" sz="2170" dirty="0"/>
              <a:t>Choix de disques de frein plus petits à l’arrière</a:t>
            </a:r>
            <a:endParaRPr sz="217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392" y="1444335"/>
            <a:ext cx="6864703" cy="46103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Phase de fabrication|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Objectifs et réalisation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2" name="Google Shape;312;p33"/>
          <p:cNvSpPr txBox="1"/>
          <p:nvPr/>
        </p:nvSpPr>
        <p:spPr>
          <a:xfrm>
            <a:off x="550900" y="1384075"/>
            <a:ext cx="8514000" cy="41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u="sng" dirty="0">
                <a:latin typeface="Raleway"/>
                <a:ea typeface="Raleway"/>
                <a:cs typeface="Raleway"/>
                <a:sym typeface="Raleway"/>
              </a:rPr>
              <a:t>Objectifs:</a:t>
            </a: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Production </a:t>
            </a:r>
            <a:r>
              <a:rPr lang="fr-FR" sz="1800" u="sng" dirty="0">
                <a:latin typeface="Raleway"/>
                <a:ea typeface="Raleway"/>
                <a:cs typeface="Raleway"/>
                <a:sym typeface="Raleway"/>
              </a:rPr>
              <a:t>rapide</a:t>
            </a: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, </a:t>
            </a:r>
            <a:r>
              <a:rPr lang="fr-FR" sz="1800" u="sng" dirty="0">
                <a:latin typeface="Raleway"/>
                <a:ea typeface="Raleway"/>
                <a:cs typeface="Raleway"/>
                <a:sym typeface="Raleway"/>
              </a:rPr>
              <a:t>efficace</a:t>
            </a: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, </a:t>
            </a:r>
            <a:r>
              <a:rPr lang="fr-FR" sz="1800" u="sng" dirty="0">
                <a:latin typeface="Raleway"/>
                <a:ea typeface="Raleway"/>
                <a:cs typeface="Raleway"/>
                <a:sym typeface="Raleway"/>
              </a:rPr>
              <a:t>organisée</a:t>
            </a: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u="sng" dirty="0">
                <a:latin typeface="Raleway"/>
                <a:ea typeface="Raleway"/>
                <a:cs typeface="Raleway"/>
                <a:sym typeface="Raleway"/>
              </a:rPr>
              <a:t>Réalisation:</a:t>
            </a:r>
            <a:endParaRPr sz="1800" b="1" u="sng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u="sng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Création d’un document standard réutilisable et adaptable: Le RSP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Organisation des éléments (</a:t>
            </a:r>
            <a:r>
              <a:rPr lang="fr-FR" sz="1800" dirty="0" err="1">
                <a:latin typeface="Raleway"/>
                <a:ea typeface="Raleway"/>
                <a:cs typeface="Raleway"/>
                <a:sym typeface="Raleway"/>
              </a:rPr>
              <a:t>CATDrawing</a:t>
            </a: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, .</a:t>
            </a:r>
            <a:r>
              <a:rPr lang="fr-FR" sz="1800" dirty="0" err="1">
                <a:latin typeface="Raleway"/>
                <a:ea typeface="Raleway"/>
                <a:cs typeface="Raleway"/>
                <a:sym typeface="Raleway"/>
              </a:rPr>
              <a:t>igs</a:t>
            </a: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, PDF) de manière rigoureuse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Visite hebdomadaire chez tous les partenaires pour avoir un </a:t>
            </a:r>
            <a:r>
              <a:rPr lang="fr-FR" sz="1800" dirty="0" err="1">
                <a:latin typeface="Raleway"/>
                <a:ea typeface="Raleway"/>
                <a:cs typeface="Raleway"/>
                <a:sym typeface="Raleway"/>
              </a:rPr>
              <a:t>oeil</a:t>
            </a:r>
            <a:r>
              <a:rPr lang="fr-FR" sz="1800" dirty="0">
                <a:latin typeface="Raleway"/>
                <a:ea typeface="Raleway"/>
                <a:cs typeface="Raleway"/>
                <a:sym typeface="Raleway"/>
              </a:rPr>
              <a:t> sur la production et garder de bons contacts.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3" name="Google Shape;313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4"/>
          <p:cNvSpPr/>
          <p:nvPr/>
        </p:nvSpPr>
        <p:spPr>
          <a:xfrm>
            <a:off x="550906" y="392326"/>
            <a:ext cx="11090100" cy="74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Phase de fabrication|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Référentiel Standard de Production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9" name="Google Shape;3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175" y="1186275"/>
            <a:ext cx="10535557" cy="5671726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22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4672853" y="1186275"/>
            <a:ext cx="2454088" cy="5080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853" y="1165067"/>
            <a:ext cx="2432663" cy="5292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5"/>
          <p:cNvSpPr/>
          <p:nvPr/>
        </p:nvSpPr>
        <p:spPr>
          <a:xfrm>
            <a:off x="550906" y="392326"/>
            <a:ext cx="11090100" cy="74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Phase de fabrication|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Référentiel Standard de Production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26" name="Google Shape;326;p35"/>
          <p:cNvGraphicFramePr/>
          <p:nvPr/>
        </p:nvGraphicFramePr>
        <p:xfrm>
          <a:off x="550917" y="1196341"/>
          <a:ext cx="11090175" cy="4887025"/>
        </p:xfrm>
        <a:graphic>
          <a:graphicData uri="http://schemas.openxmlformats.org/drawingml/2006/table">
            <a:tbl>
              <a:tblPr>
                <a:noFill/>
                <a:tableStyleId>{F3BAB939-7E6E-491A-877F-C7CFD0F67E5A}</a:tableStyleId>
              </a:tblPr>
              <a:tblGrid>
                <a:gridCol w="1828275"/>
                <a:gridCol w="1928725"/>
                <a:gridCol w="1928725"/>
                <a:gridCol w="1928725"/>
                <a:gridCol w="1928725"/>
                <a:gridCol w="1547000"/>
              </a:tblGrid>
              <a:tr h="315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 dirty="0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Statu</a:t>
                      </a:r>
                      <a:r>
                        <a:rPr lang="fr-FR" sz="900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</a:t>
                      </a:r>
                      <a:endParaRPr dirty="0"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La Mache Laser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Boisard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La Mache Prod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Alpen'Tech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1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Qualité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Pas de MEP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 étoile verte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MEP en cours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 étoiles vertes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MEP terminée à vérifier 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 étoiles vertes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MEP vérifiée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 étoiles vertes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Brut approvisionné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 étoile bleue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MEP validée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27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étoile bleue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</a:tr>
              <a:tr h="480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En production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31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16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14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 étoiles bleues</a:t>
                      </a:r>
                      <a:b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</a:b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/>
                      </a:r>
                      <a:b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</a:br>
                      <a:endParaRPr sz="900" b="0" i="0" u="none" strike="noStrike" cap="none">
                        <a:solidFill>
                          <a:srgbClr val="00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Production terminée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 étoiles bleues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Pièce vérifiée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 étoiles bleues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Pièce pesée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8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5 étoiles bleues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En kit de montage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#N/A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 étoile rouge</a:t>
                      </a:r>
                      <a:endParaRPr/>
                    </a:p>
                  </a:txBody>
                  <a:tcPr marL="5850" marR="5850" marT="58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9999"/>
                    </a:solidFill>
                  </a:tcPr>
                </a:tc>
              </a:tr>
              <a:tr h="371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 dirty="0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ICO spé</a:t>
                      </a:r>
                      <a:endParaRPr dirty="0"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1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224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1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51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1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218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1" i="1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60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b="0" i="0" u="none" strike="noStrike" cap="none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 </a:t>
                      </a:r>
                      <a:endParaRPr/>
                    </a:p>
                  </a:txBody>
                  <a:tcPr marL="5850" marR="5850" marT="585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27" name="Google Shape;327;p35"/>
          <p:cNvSpPr txBox="1"/>
          <p:nvPr/>
        </p:nvSpPr>
        <p:spPr>
          <a:xfrm>
            <a:off x="773100" y="6209600"/>
            <a:ext cx="1259400" cy="411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ICOtotal</a:t>
            </a:r>
            <a:r>
              <a:rPr lang="fr-FR" dirty="0"/>
              <a:t>=553</a:t>
            </a:r>
            <a:endParaRPr dirty="0"/>
          </a:p>
        </p:txBody>
      </p:sp>
      <p:sp>
        <p:nvSpPr>
          <p:cNvPr id="328" name="Google Shape;328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Phase de fabrication|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Statistiques de Production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" name="Google Shape;335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24</a:t>
            </a:fld>
            <a:endParaRPr/>
          </a:p>
        </p:txBody>
      </p:sp>
      <p:graphicFrame>
        <p:nvGraphicFramePr>
          <p:cNvPr id="5" name="Graphique 4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00000000-0008-0000-01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833199"/>
              </p:ext>
            </p:extLst>
          </p:nvPr>
        </p:nvGraphicFramePr>
        <p:xfrm>
          <a:off x="550906" y="1243000"/>
          <a:ext cx="11090189" cy="511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7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Phase de fabrication|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Avancée de la </a:t>
            </a:r>
            <a:r>
              <a:rPr lang="fr-FR" sz="2400" b="1" dirty="0" smtClean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production : La </a:t>
            </a:r>
            <a:r>
              <a:rPr lang="fr-FR" sz="2400" b="1" dirty="0" err="1" smtClean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Giraudière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41" name="Google Shape;341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0906" y="1308656"/>
            <a:ext cx="3785770" cy="5047694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779548" y="1440594"/>
            <a:ext cx="3861547" cy="2304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fr-FR" sz="18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La structure tubulaire est sur le point d’être finie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fr-FR" sz="18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Ensuite aura lieu la soudure de l’ensemble des chapes</a:t>
            </a:r>
            <a:endParaRPr sz="18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3" name="Google Shape;343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25</a:t>
            </a:fld>
            <a:endParaRPr/>
          </a:p>
        </p:txBody>
      </p:sp>
      <p:pic>
        <p:nvPicPr>
          <p:cNvPr id="3074" name="Picture 2" descr="https://lh5.googleusercontent.com/oLSEdCMdJo2zr9_XhfeXljvX1QHqRPrahC7-EM1MMzrYZJrRalwoOg8uD96Y9INksGi1HR5HIyTy4HU0EkrKJIuQCfNjSSXCE2BYrRD5n19iMxPz3JhHmhTRXlLlQ15qofivhKTWJx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9175" y="1308655"/>
            <a:ext cx="2846877" cy="507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8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Phase de fabrication|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Avancée de la </a:t>
            </a:r>
            <a:r>
              <a:rPr lang="fr-FR" sz="2400" b="1" dirty="0" smtClean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production : </a:t>
            </a:r>
            <a:r>
              <a:rPr lang="fr-FR" sz="2400" b="1" dirty="0" err="1" smtClean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Boisard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1" name="Google Shape;351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26</a:t>
            </a:fld>
            <a:endParaRPr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6" y="1460730"/>
            <a:ext cx="5567742" cy="442459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327" y="1541412"/>
            <a:ext cx="5362768" cy="40256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0"/>
          <p:cNvSpPr txBox="1">
            <a:spLocks noGrp="1"/>
          </p:cNvSpPr>
          <p:nvPr>
            <p:ph type="body" idx="1"/>
          </p:nvPr>
        </p:nvSpPr>
        <p:spPr>
          <a:xfrm>
            <a:off x="3393439" y="1727198"/>
            <a:ext cx="8247655" cy="418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/>
              <a:t>Mise en place </a:t>
            </a:r>
            <a:r>
              <a:rPr lang="fr-FR" b="1"/>
              <a:t>d’outils statistiques </a:t>
            </a:r>
            <a:r>
              <a:rPr lang="fr-FR"/>
              <a:t>pour avoir un aperçu quantitatif de l’avancée du projet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/>
              <a:t>Tenue à jour du </a:t>
            </a:r>
            <a:r>
              <a:rPr lang="fr-FR" b="1"/>
              <a:t>Gantt</a:t>
            </a:r>
            <a:r>
              <a:rPr lang="fr-FR"/>
              <a:t> régulièrement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b="1"/>
              <a:t>Réunion</a:t>
            </a:r>
            <a:r>
              <a:rPr lang="fr-FR"/>
              <a:t> hebdomadaire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b="1"/>
              <a:t>Management visuel</a:t>
            </a:r>
            <a:endParaRPr b="1"/>
          </a:p>
        </p:txBody>
      </p:sp>
      <p:sp>
        <p:nvSpPr>
          <p:cNvPr id="365" name="Google Shape;365;p40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Bilan Gestion de projet|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Organisation &amp; Management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6" name="Google Shape;366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0906" y="1788159"/>
            <a:ext cx="1533843" cy="1533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4160" y="3787679"/>
            <a:ext cx="2018972" cy="2018972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1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Bilan Gestion de projet|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Planning de Gantt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5" name="Google Shape;375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28</a:t>
            </a:fld>
            <a:endParaRPr/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660438"/>
              </p:ext>
            </p:extLst>
          </p:nvPr>
        </p:nvGraphicFramePr>
        <p:xfrm>
          <a:off x="550905" y="1169594"/>
          <a:ext cx="11090224" cy="5489014"/>
        </p:xfrm>
        <a:graphic>
          <a:graphicData uri="http://schemas.openxmlformats.org/drawingml/2006/table">
            <a:tbl>
              <a:tblPr/>
              <a:tblGrid>
                <a:gridCol w="1314093"/>
                <a:gridCol w="333786"/>
                <a:gridCol w="294694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90213"/>
                <a:gridCol w="102242"/>
                <a:gridCol w="102242"/>
                <a:gridCol w="102242"/>
                <a:gridCol w="102242"/>
                <a:gridCol w="102242"/>
                <a:gridCol w="601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  <a:gridCol w="102242"/>
              </a:tblGrid>
              <a:tr h="73058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fr-FR" sz="5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Planning Prévisionnel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73058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fr-FR" sz="5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Projet :</a:t>
                      </a:r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 Fabrication STUF'2019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6116">
                <a:tc>
                  <a:txBody>
                    <a:bodyPr/>
                    <a:lstStyle/>
                    <a:p>
                      <a:pPr algn="l" fontAlgn="ctr"/>
                      <a:r>
                        <a:rPr lang="fr-FR" sz="5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Date de début :</a:t>
                      </a:r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  01 Décembre 2018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01/12/2018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2714">
                <a:tc>
                  <a:txBody>
                    <a:bodyPr/>
                    <a:lstStyle/>
                    <a:p>
                      <a:pPr algn="l" fontAlgn="ctr"/>
                      <a:r>
                        <a:rPr lang="fr-FR" sz="5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Jour J :</a:t>
                      </a:r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 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500" b="1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47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jours restants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6116">
                <a:tc>
                  <a:txBody>
                    <a:bodyPr/>
                    <a:lstStyle/>
                    <a:p>
                      <a:pPr algn="l" fontAlgn="ctr"/>
                      <a:r>
                        <a:rPr lang="fr-FR" sz="5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Date de fin :</a:t>
                      </a:r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 17 Mars 2019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17/03/2019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fr-FR" sz="500" b="1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5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Version :</a:t>
                      </a:r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 1.4</a:t>
                      </a:r>
                      <a:r>
                        <a:rPr lang="fr-FR" sz="5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 du</a:t>
                      </a:r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 14/01/19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29/01/2019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98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FFFF"/>
                          </a:solidFill>
                          <a:effectLst/>
                          <a:latin typeface="Raleway" panose="020B0503030101060003" pitchFamily="34" charset="0"/>
                        </a:rPr>
                        <a:t>Tâche à accomplir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FFFF"/>
                          </a:solidFill>
                          <a:effectLst/>
                          <a:latin typeface="Raleway" panose="020B0503030101060003" pitchFamily="34" charset="0"/>
                        </a:rPr>
                        <a:t>Respo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FFFF"/>
                          </a:solidFill>
                          <a:effectLst/>
                          <a:latin typeface="Raleway" panose="020B0503030101060003" pitchFamily="34" charset="0"/>
                        </a:rPr>
                        <a:t>Etat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gridSpan="31"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FFFF"/>
                          </a:solidFill>
                          <a:effectLst/>
                          <a:latin typeface="Raleway" panose="020B0503030101060003" pitchFamily="34" charset="0"/>
                        </a:rPr>
                        <a:t>Décembre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31"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FFFF"/>
                          </a:solidFill>
                          <a:effectLst/>
                          <a:latin typeface="Raleway" panose="020B0503030101060003" pitchFamily="34" charset="0"/>
                        </a:rPr>
                        <a:t>Janvier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8"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FFFF"/>
                          </a:solidFill>
                          <a:effectLst/>
                          <a:latin typeface="Raleway" panose="020B0503030101060003" pitchFamily="34" charset="0"/>
                        </a:rPr>
                        <a:t>Février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</a:tr>
              <a:tr h="44602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30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31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30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31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19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28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La Mache Laser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6">
                  <a:txBody>
                    <a:bodyPr/>
                    <a:lstStyle/>
                    <a:p>
                      <a:pPr algn="ctr" fontAlgn="b"/>
                      <a:r>
                        <a:rPr lang="fr-FR" sz="3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VACANCES DE NOEL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Préparer les igs et MEP de la 1er vague (1,5 mm)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de la 1er vague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Préparer les igs et MEP de la 2er vague (Chapes LAS)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de la 2er vague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En cours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Préparer les igs et MEP de la 3e vague (S355)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de la 3e vague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Préparer les igs et MEP de la 4e vague (2017A)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En cours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de la 4e vague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Boisard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Commander les brutes alu 7075 T6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MPL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Envoyer les premieres pièces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MPL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6893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pièces soudés sur le châssis (direction &amp; moteur)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MPL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En cours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Reception des brutes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MPL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300" b="0" i="0" u="none" strike="noStrike">
                        <a:solidFill>
                          <a:srgbClr val="000000"/>
                        </a:solidFill>
                        <a:effectLst/>
                        <a:latin typeface="Raleway" panose="020B0503030101060003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Envoyer des pièces aluminium 7075 T6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MPL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du PE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MPL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du Moyeu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MPL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En cours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du Porte Moyeu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MPL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La Mache Productique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Préparer les igs et MEP de la 1er vague (entretoises)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de la 1er vague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Préparer les igs et MEP de la 2er vague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 de la 2er vague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CEE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Alpentech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Faire les mises en plan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ABR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Contacter AlpenTech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ABR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Commander les brutes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ABR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En cours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Production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ABR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La Gir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Contacter Flash Cintrage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Préparer fichiers pour Flash Cintrage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Amener les tubes chez Flash Cintrage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Cintrage des tubes (2 jours)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Récupérer des arceaux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5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Préparer les fichiers pour Noel Metal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Amener les tubes chez Noel Metal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Découpe des tubes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Récupérer les tubes chez Noel Metal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Réaliser un devis chez A2M (test pièces) 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Amener les échantillons chez A2M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Récupérer les échantillons chez A2M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Préparer fichiers pour Vernay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Soudure du chassis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En cours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Soudure de l'avant de la structure tubulaire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Soudure de l'arriere de la structure tubulaire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Réalisation des gabarits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EDP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En cours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Soudure des chapes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Soudure des premières chapes sans gabarits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Reprise des chapes à la meuleuse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ABR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ctr"/>
                      <a:r>
                        <a:rPr lang="fr-FR" sz="400" b="1" i="0" u="none" strike="noStrike">
                          <a:solidFill>
                            <a:srgbClr val="2F75B5"/>
                          </a:solidFill>
                          <a:effectLst/>
                          <a:latin typeface="Raleway" panose="020B0503030101060003" pitchFamily="34" charset="0"/>
                        </a:rPr>
                        <a:t>Récupérer le châssis pour échappement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RCS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Gabarits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b"/>
                      <a:r>
                        <a:rPr lang="fr-FR" sz="3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Réalisation des gabarits de triangles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FF0000"/>
                          </a:solidFill>
                          <a:effectLst/>
                          <a:latin typeface="Raleway" panose="020B0503030101060003" pitchFamily="34" charset="0"/>
                        </a:rPr>
                        <a:t>ABR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b"/>
                      <a:r>
                        <a:rPr lang="fr-FR" sz="3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Réalisation des gabarits de direction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EDP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b"/>
                      <a:r>
                        <a:rPr lang="fr-FR" sz="3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Chape basculeur avant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PCT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b"/>
                      <a:r>
                        <a:rPr lang="fr-FR" sz="3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Equerres BAR Av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PCT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47">
                <a:tc>
                  <a:txBody>
                    <a:bodyPr/>
                    <a:lstStyle/>
                    <a:p>
                      <a:pPr algn="l" fontAlgn="b"/>
                      <a:r>
                        <a:rPr lang="fr-FR" sz="3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Equerres BAR Ar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PCT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A faire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71">
                <a:tc>
                  <a:txBody>
                    <a:bodyPr/>
                    <a:lstStyle/>
                    <a:p>
                      <a:pPr algn="l" fontAlgn="b"/>
                      <a:r>
                        <a:rPr lang="pt-BR" sz="300" b="1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Chape en U olhins Ar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1" i="0" u="none" strike="noStrike">
                          <a:solidFill>
                            <a:srgbClr val="0070C0"/>
                          </a:solidFill>
                          <a:effectLst/>
                          <a:latin typeface="Raleway" panose="020B0503030101060003" pitchFamily="34" charset="0"/>
                        </a:rPr>
                        <a:t>PCT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4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Terminée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E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300" b="0" i="0" u="none" strike="noStrike" dirty="0">
                          <a:solidFill>
                            <a:srgbClr val="000000"/>
                          </a:solidFill>
                          <a:effectLst/>
                          <a:latin typeface="Raleway" panose="020B0503030101060003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D9D9D9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2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 Conclusion|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Bilan d’avancement sur le projet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2" name="Google Shape;382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29</a:t>
            </a:fld>
            <a:endParaRPr/>
          </a:p>
        </p:txBody>
      </p:sp>
      <p:graphicFrame>
        <p:nvGraphicFramePr>
          <p:cNvPr id="5" name="Graphique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3468858"/>
              </p:ext>
            </p:extLst>
          </p:nvPr>
        </p:nvGraphicFramePr>
        <p:xfrm>
          <a:off x="5110205" y="1287340"/>
          <a:ext cx="6530889" cy="4773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Graphique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2297780"/>
              </p:ext>
            </p:extLst>
          </p:nvPr>
        </p:nvGraphicFramePr>
        <p:xfrm>
          <a:off x="550905" y="1268290"/>
          <a:ext cx="4420219" cy="32269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7" name="Groupe 6"/>
          <p:cNvGrpSpPr/>
          <p:nvPr/>
        </p:nvGrpSpPr>
        <p:grpSpPr>
          <a:xfrm>
            <a:off x="569955" y="4602039"/>
            <a:ext cx="1411391" cy="795511"/>
            <a:chOff x="19050" y="3333750"/>
            <a:chExt cx="1397000" cy="787400"/>
          </a:xfrm>
        </p:grpSpPr>
        <p:sp>
          <p:nvSpPr>
            <p:cNvPr id="17" name="Rectangle 16"/>
            <p:cNvSpPr/>
            <p:nvPr/>
          </p:nvSpPr>
          <p:spPr>
            <a:xfrm>
              <a:off x="19050" y="3333750"/>
              <a:ext cx="1397000" cy="787400"/>
            </a:xfrm>
            <a:prstGeom prst="rect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ZoneTexte 3"/>
            <p:cNvSpPr txBox="1"/>
            <p:nvPr/>
          </p:nvSpPr>
          <p:spPr>
            <a:xfrm>
              <a:off x="484809" y="3740150"/>
              <a:ext cx="448641" cy="368300"/>
            </a:xfrm>
            <a:prstGeom prst="rect">
              <a:avLst/>
            </a:prstGeom>
            <a:noFill/>
            <a:ln w="9525" cmpd="sng">
              <a:noFill/>
            </a:ln>
            <a:effectLst/>
          </p:spPr>
          <p:txBody>
            <a:bodyPr wrap="square"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7ACB5DE0-C824-46C5-A220-F858CD202EB4}" type="TxLink"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44</a:t>
              </a:fld>
              <a:endParaRPr kumimoji="0" lang="fr-FR" sz="4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ZoneTexte 6"/>
            <p:cNvSpPr txBox="1"/>
            <p:nvPr/>
          </p:nvSpPr>
          <p:spPr>
            <a:xfrm>
              <a:off x="76200" y="3390900"/>
              <a:ext cx="1289050" cy="368300"/>
            </a:xfrm>
            <a:prstGeom prst="rect">
              <a:avLst/>
            </a:prstGeom>
            <a:noFill/>
            <a:ln w="9525" cmpd="sng">
              <a:noFill/>
            </a:ln>
            <a:effectLst/>
          </p:spPr>
          <p:txBody>
            <a:bodyPr wrap="square"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EC5FD9B4-4677-4A53-863C-159FD5062342}" type="TxLink"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Terminée</a:t>
              </a:fld>
              <a:endParaRPr kumimoji="0" lang="fr-FR" sz="24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8" name="Groupe 7"/>
          <p:cNvGrpSpPr/>
          <p:nvPr/>
        </p:nvGrpSpPr>
        <p:grpSpPr>
          <a:xfrm>
            <a:off x="2043155" y="4602039"/>
            <a:ext cx="1411391" cy="795511"/>
            <a:chOff x="1492250" y="3333750"/>
            <a:chExt cx="1397000" cy="787400"/>
          </a:xfrm>
        </p:grpSpPr>
        <p:sp>
          <p:nvSpPr>
            <p:cNvPr id="14" name="Rectangle 13"/>
            <p:cNvSpPr/>
            <p:nvPr/>
          </p:nvSpPr>
          <p:spPr>
            <a:xfrm>
              <a:off x="1492250" y="3333750"/>
              <a:ext cx="1397000" cy="787400"/>
            </a:xfrm>
            <a:prstGeom prst="rect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ZoneTexte 10"/>
            <p:cNvSpPr txBox="1"/>
            <p:nvPr/>
          </p:nvSpPr>
          <p:spPr>
            <a:xfrm>
              <a:off x="1606550" y="3746500"/>
              <a:ext cx="1162050" cy="273050"/>
            </a:xfrm>
            <a:prstGeom prst="rect">
              <a:avLst/>
            </a:prstGeom>
            <a:noFill/>
            <a:ln w="9525" cmpd="sng">
              <a:noFill/>
            </a:ln>
            <a:effectLst/>
          </p:spPr>
          <p:txBody>
            <a:bodyPr wrap="square"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FA58D55E-C056-4A32-A447-DA8AD5C5C5C7}" type="TxLink"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30</a:t>
              </a:fld>
              <a:endParaRPr kumimoji="0" lang="fr-FR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  <p:sp>
          <p:nvSpPr>
            <p:cNvPr id="16" name="ZoneTexte 11"/>
            <p:cNvSpPr txBox="1"/>
            <p:nvPr/>
          </p:nvSpPr>
          <p:spPr>
            <a:xfrm>
              <a:off x="1619250" y="3365500"/>
              <a:ext cx="1162050" cy="273050"/>
            </a:xfrm>
            <a:prstGeom prst="rect">
              <a:avLst/>
            </a:prstGeom>
            <a:noFill/>
            <a:ln w="9525" cmpd="sng">
              <a:noFill/>
            </a:ln>
            <a:effectLst/>
          </p:spPr>
          <p:txBody>
            <a:bodyPr wrap="square"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7B5D2390-6283-436E-B56B-B5A11EF4C4C0}" type="TxLink"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A faire</a:t>
              </a:fld>
              <a:endParaRPr kumimoji="0" lang="fr-FR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3535405" y="4602039"/>
            <a:ext cx="1411391" cy="795511"/>
            <a:chOff x="2984500" y="3333750"/>
            <a:chExt cx="1397000" cy="787400"/>
          </a:xfrm>
        </p:grpSpPr>
        <p:sp>
          <p:nvSpPr>
            <p:cNvPr id="11" name="Rectangle 10"/>
            <p:cNvSpPr/>
            <p:nvPr/>
          </p:nvSpPr>
          <p:spPr>
            <a:xfrm>
              <a:off x="2984500" y="3333750"/>
              <a:ext cx="1397000" cy="787400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ZoneTexte 12"/>
            <p:cNvSpPr txBox="1"/>
            <p:nvPr/>
          </p:nvSpPr>
          <p:spPr>
            <a:xfrm>
              <a:off x="3105150" y="3746500"/>
              <a:ext cx="1162050" cy="273050"/>
            </a:xfrm>
            <a:prstGeom prst="rect">
              <a:avLst/>
            </a:prstGeom>
            <a:noFill/>
            <a:ln w="9525" cmpd="sng">
              <a:noFill/>
            </a:ln>
            <a:effectLst/>
          </p:spPr>
          <p:txBody>
            <a:bodyPr wrap="square"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67EBE90E-43E0-4724-8D10-8BC4490D9EFA}" type="TxLink"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14</a:t>
              </a:fld>
              <a:endParaRPr kumimoji="0" lang="fr-FR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  <p:sp>
          <p:nvSpPr>
            <p:cNvPr id="13" name="ZoneTexte 13"/>
            <p:cNvSpPr txBox="1"/>
            <p:nvPr/>
          </p:nvSpPr>
          <p:spPr>
            <a:xfrm>
              <a:off x="3117850" y="3365500"/>
              <a:ext cx="1162050" cy="273050"/>
            </a:xfrm>
            <a:prstGeom prst="rect">
              <a:avLst/>
            </a:prstGeom>
            <a:noFill/>
            <a:ln w="9525" cmpd="sng">
              <a:noFill/>
            </a:ln>
            <a:effectLst/>
          </p:spPr>
          <p:txBody>
            <a:bodyPr wrap="square"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19CD34F5-8AD7-423D-979D-A0B60962D07E}" type="TxLink"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En cours</a:t>
              </a:fld>
              <a:endParaRPr kumimoji="0" lang="fr-FR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10" name="ZoneTexte 16"/>
          <p:cNvSpPr txBox="1"/>
          <p:nvPr/>
        </p:nvSpPr>
        <p:spPr>
          <a:xfrm>
            <a:off x="569956" y="5497390"/>
            <a:ext cx="4388142" cy="481156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812A3-6AAD-41DD-BDEB-3C2F7AC23E93}" type="TxLink"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"/>
              </a:rPr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29/01/2019</a:t>
            </a:fld>
            <a:endParaRPr kumimoji="0" lang="fr-FR" sz="2400" b="1" i="1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de l’EPSA|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Contexte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1072487" y="1448794"/>
            <a:ext cx="1004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Association centralienne à but pédagogique</a:t>
            </a:r>
            <a:endParaRPr dirty="0"/>
          </a:p>
        </p:txBody>
      </p:sp>
      <p:sp>
        <p:nvSpPr>
          <p:cNvPr id="116" name="Google Shape;11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3</a:t>
            </a:fld>
            <a:endParaRPr/>
          </a:p>
        </p:txBody>
      </p:sp>
      <p:pic>
        <p:nvPicPr>
          <p:cNvPr id="117" name="Google Shape;117;p15"/>
          <p:cNvPicPr preferRelativeResize="0"/>
          <p:nvPr/>
        </p:nvPicPr>
        <p:blipFill rotWithShape="1">
          <a:blip r:embed="rId3">
            <a:alphaModFix/>
          </a:blip>
          <a:srcRect t="27472" b="25605"/>
          <a:stretch/>
        </p:blipFill>
        <p:spPr>
          <a:xfrm>
            <a:off x="546079" y="2341540"/>
            <a:ext cx="11095016" cy="2922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4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50906" y="1345627"/>
            <a:ext cx="11170039" cy="495572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 Conclusion|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Bilan d’avancement sur le projet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9" name="Google Shape;389;p43"/>
          <p:cNvSpPr/>
          <p:nvPr/>
        </p:nvSpPr>
        <p:spPr>
          <a:xfrm>
            <a:off x="4480560" y="2930234"/>
            <a:ext cx="7024255" cy="69826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0" name="Google Shape;390;p43"/>
          <p:cNvSpPr/>
          <p:nvPr/>
        </p:nvSpPr>
        <p:spPr>
          <a:xfrm>
            <a:off x="1687484" y="4198526"/>
            <a:ext cx="9817331" cy="681644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1" name="Google Shape;391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30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de l’EPSA|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Quelques chiffres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550905" y="1308655"/>
            <a:ext cx="11154587" cy="468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>
                <a:latin typeface="Raleway"/>
                <a:ea typeface="Raleway"/>
                <a:cs typeface="Raleway"/>
                <a:sym typeface="Raleway"/>
              </a:rPr>
              <a:t>44 élèves-ingénieurs de 1</a:t>
            </a:r>
            <a:r>
              <a:rPr lang="fr-FR" baseline="30000" dirty="0">
                <a:latin typeface="Raleway"/>
                <a:ea typeface="Raleway"/>
                <a:cs typeface="Raleway"/>
                <a:sym typeface="Raleway"/>
              </a:rPr>
              <a:t>er</a:t>
            </a:r>
            <a:r>
              <a:rPr lang="fr-FR" dirty="0">
                <a:latin typeface="Raleway"/>
                <a:ea typeface="Raleway"/>
                <a:cs typeface="Raleway"/>
                <a:sym typeface="Raleway"/>
              </a:rPr>
              <a:t> , 2</a:t>
            </a:r>
            <a:r>
              <a:rPr lang="fr-FR" baseline="30000" dirty="0">
                <a:latin typeface="Raleway"/>
                <a:ea typeface="Raleway"/>
                <a:cs typeface="Raleway"/>
                <a:sym typeface="Raleway"/>
              </a:rPr>
              <a:t>e</a:t>
            </a:r>
            <a:r>
              <a:rPr lang="fr-FR" dirty="0">
                <a:latin typeface="Raleway"/>
                <a:ea typeface="Raleway"/>
                <a:cs typeface="Raleway"/>
                <a:sym typeface="Raleway"/>
              </a:rPr>
              <a:t> et 3</a:t>
            </a:r>
            <a:r>
              <a:rPr lang="fr-FR" baseline="30000" dirty="0">
                <a:latin typeface="Raleway"/>
                <a:ea typeface="Raleway"/>
                <a:cs typeface="Raleway"/>
                <a:sym typeface="Raleway"/>
              </a:rPr>
              <a:t>e</a:t>
            </a:r>
            <a:r>
              <a:rPr lang="fr-FR" dirty="0">
                <a:latin typeface="Raleway"/>
                <a:ea typeface="Raleway"/>
                <a:cs typeface="Raleway"/>
                <a:sym typeface="Raleway"/>
              </a:rPr>
              <a:t> année</a:t>
            </a:r>
            <a:endParaRPr dirty="0">
              <a:latin typeface="Raleway"/>
              <a:ea typeface="Raleway"/>
              <a:cs typeface="Raleway"/>
              <a:sym typeface="Raleway"/>
            </a:endParaRPr>
          </a:p>
          <a:p>
            <a:pPr marL="2286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/>
              <a:t>2 </a:t>
            </a:r>
            <a:r>
              <a:rPr lang="fr-FR" dirty="0">
                <a:latin typeface="Raleway"/>
                <a:ea typeface="Raleway"/>
                <a:cs typeface="Raleway"/>
                <a:sym typeface="Raleway"/>
              </a:rPr>
              <a:t>projets sur 2 ans</a:t>
            </a:r>
            <a:endParaRPr dirty="0"/>
          </a:p>
          <a:p>
            <a:pPr marL="2286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fr-FR" dirty="0"/>
              <a:t>rès</a:t>
            </a:r>
            <a:r>
              <a:rPr lang="fr-FR" dirty="0">
                <a:latin typeface="Raleway"/>
                <a:ea typeface="Raleway"/>
                <a:cs typeface="Raleway"/>
                <a:sym typeface="Raleway"/>
              </a:rPr>
              <a:t> de 1</a:t>
            </a:r>
            <a:r>
              <a:rPr lang="fr-FR" dirty="0"/>
              <a:t>45</a:t>
            </a:r>
            <a:r>
              <a:rPr lang="fr-FR" dirty="0">
                <a:latin typeface="Raleway"/>
                <a:ea typeface="Raleway"/>
                <a:cs typeface="Raleway"/>
                <a:sym typeface="Raleway"/>
              </a:rPr>
              <a:t> 000€ de budget</a:t>
            </a:r>
            <a:endParaRPr dirty="0"/>
          </a:p>
          <a:p>
            <a:pPr marL="2286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/>
              <a:t>Participation à des compétitions internationales</a:t>
            </a:r>
            <a:endParaRPr dirty="0"/>
          </a:p>
          <a:p>
            <a:pPr marL="228600" lvl="0" indent="-2921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▪"/>
            </a:pPr>
            <a:r>
              <a:rPr lang="fr-FR" dirty="0"/>
              <a:t>5 Partenaires pédagogiques (~30 élèves ), 35 </a:t>
            </a:r>
            <a:r>
              <a:rPr lang="fr-FR" dirty="0" smtClean="0"/>
              <a:t>sponsors industriels</a:t>
            </a:r>
            <a:endParaRPr dirty="0"/>
          </a:p>
        </p:txBody>
      </p:sp>
      <p:sp>
        <p:nvSpPr>
          <p:cNvPr id="124" name="Google Shape;12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/>
          <p:nvPr/>
        </p:nvSpPr>
        <p:spPr>
          <a:xfrm>
            <a:off x="550906" y="392326"/>
            <a:ext cx="11090100" cy="74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de l’EPSA|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Modèle managérial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5</a:t>
            </a:fld>
            <a:endParaRPr/>
          </a:p>
        </p:txBody>
      </p:sp>
      <p:pic>
        <p:nvPicPr>
          <p:cNvPr id="131" name="Google Shape;1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900" y="2193750"/>
            <a:ext cx="4642600" cy="3414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" name="Google Shape;132;p17"/>
          <p:cNvGrpSpPr/>
          <p:nvPr/>
        </p:nvGrpSpPr>
        <p:grpSpPr>
          <a:xfrm>
            <a:off x="6101475" y="2483963"/>
            <a:ext cx="4861900" cy="2833975"/>
            <a:chOff x="179900" y="1071975"/>
            <a:chExt cx="4861900" cy="2833975"/>
          </a:xfrm>
        </p:grpSpPr>
        <p:pic>
          <p:nvPicPr>
            <p:cNvPr id="133" name="Google Shape;133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725" y="1071975"/>
              <a:ext cx="4733150" cy="283397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4" name="Google Shape;134;p17"/>
            <p:cNvCxnSpPr/>
            <p:nvPr/>
          </p:nvCxnSpPr>
          <p:spPr>
            <a:xfrm rot="10800000" flipH="1">
              <a:off x="3294975" y="2046075"/>
              <a:ext cx="1614300" cy="164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5" name="Google Shape;135;p17"/>
            <p:cNvCxnSpPr/>
            <p:nvPr/>
          </p:nvCxnSpPr>
          <p:spPr>
            <a:xfrm>
              <a:off x="247725" y="2046075"/>
              <a:ext cx="1643700" cy="1643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36" name="Google Shape;136;p17"/>
            <p:cNvSpPr txBox="1"/>
            <p:nvPr/>
          </p:nvSpPr>
          <p:spPr>
            <a:xfrm>
              <a:off x="3783300" y="3212175"/>
              <a:ext cx="1258500" cy="54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/>
                <a:t>Vulcanix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/>
                <a:t>2017-2018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7"/>
            <p:cNvSpPr txBox="1"/>
            <p:nvPr/>
          </p:nvSpPr>
          <p:spPr>
            <a:xfrm>
              <a:off x="179900" y="2710700"/>
              <a:ext cx="1258500" cy="54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/>
                <a:t>Optimus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/>
                <a:t>2018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" name="Google Shape;138;p17"/>
          <p:cNvSpPr txBox="1"/>
          <p:nvPr/>
        </p:nvSpPr>
        <p:spPr>
          <a:xfrm>
            <a:off x="10452000" y="4089213"/>
            <a:ext cx="12585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Optimus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2019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body" idx="1"/>
          </p:nvPr>
        </p:nvSpPr>
        <p:spPr>
          <a:xfrm>
            <a:off x="550906" y="1184616"/>
            <a:ext cx="11090100" cy="5321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/>
              <a:t>Enjeux : Exploitation de 15000 heures/homme chaque année</a:t>
            </a:r>
            <a:endParaRPr dirty="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228600" lvl="0" indent="-1651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</a:pPr>
            <a:r>
              <a:rPr lang="fr-FR" dirty="0"/>
              <a:t>Transmission de connaissances, formation continue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/>
          <p:nvPr/>
        </p:nvSpPr>
        <p:spPr>
          <a:xfrm>
            <a:off x="550906" y="392326"/>
            <a:ext cx="11090100" cy="74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de l’EPSA|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Transmission de connaissances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2" name="Google Shape;14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6</a:t>
            </a:fld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body" idx="1"/>
          </p:nvPr>
        </p:nvSpPr>
        <p:spPr>
          <a:xfrm>
            <a:off x="326275" y="1056540"/>
            <a:ext cx="10706400" cy="49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dirty="0"/>
              <a:t>Enjeux : Progression de l’écurie annuelle</a:t>
            </a:r>
            <a:endParaRPr dirty="0"/>
          </a:p>
          <a:p>
            <a:pPr marL="228600" lvl="0" indent="-1651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</a:pPr>
            <a:endParaRPr dirty="0"/>
          </a:p>
          <a:p>
            <a:pPr marL="22860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22860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-FR" dirty="0"/>
              <a:t>15 à 20 livrables techniques par Sous-système du véhicule</a:t>
            </a:r>
            <a:endParaRPr dirty="0"/>
          </a:p>
        </p:txBody>
      </p:sp>
      <p:pic>
        <p:nvPicPr>
          <p:cNvPr id="144" name="Google Shape;14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426" y="2113325"/>
            <a:ext cx="7611424" cy="317254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7"/>
          <p:cNvSpPr txBox="1"/>
          <p:nvPr/>
        </p:nvSpPr>
        <p:spPr>
          <a:xfrm>
            <a:off x="1816146" y="4978815"/>
            <a:ext cx="47445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>
                <a:latin typeface="Cambria"/>
                <a:ea typeface="Cambria"/>
                <a:cs typeface="Cambria"/>
                <a:sym typeface="Cambria"/>
              </a:rPr>
              <a:t>La boîte de proto-connaissances </a:t>
            </a:r>
            <a:r>
              <a:rPr lang="fr-FR" i="1" dirty="0" err="1">
                <a:latin typeface="Cambria"/>
                <a:ea typeface="Cambria"/>
                <a:cs typeface="Cambria"/>
                <a:sym typeface="Cambria"/>
              </a:rPr>
              <a:t>Epsabox</a:t>
            </a:r>
            <a:endParaRPr i="1" dirty="0"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03807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 build="p"/>
      <p:bldP spid="1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/>
          <p:nvPr/>
        </p:nvSpPr>
        <p:spPr>
          <a:xfrm>
            <a:off x="550906" y="392326"/>
            <a:ext cx="11090100" cy="74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du Formula </a:t>
            </a:r>
            <a:r>
              <a:rPr lang="fr-FR" sz="2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Student</a:t>
            </a: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| </a:t>
            </a:r>
            <a:r>
              <a:rPr lang="fr-FR" sz="2400" b="1" dirty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Contexte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550906" y="1548359"/>
            <a:ext cx="715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Commanditaire : </a:t>
            </a:r>
            <a:r>
              <a:rPr lang="fr-FR" sz="28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Ecurie Piston Sport Auto</a:t>
            </a:r>
            <a:endParaRPr dirty="0"/>
          </a:p>
        </p:txBody>
      </p:sp>
      <p:sp>
        <p:nvSpPr>
          <p:cNvPr id="146" name="Google Shape;146;p18"/>
          <p:cNvSpPr txBox="1"/>
          <p:nvPr/>
        </p:nvSpPr>
        <p:spPr>
          <a:xfrm>
            <a:off x="550906" y="2422279"/>
            <a:ext cx="1004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Objectif : </a:t>
            </a:r>
            <a:r>
              <a:rPr lang="fr-FR" sz="2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Participer à une compétition mondiale, le Formula </a:t>
            </a:r>
            <a:r>
              <a:rPr lang="fr-FR" sz="2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Student</a:t>
            </a:r>
            <a:r>
              <a:rPr lang="fr-FR" sz="2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dirty="0"/>
          </a:p>
        </p:txBody>
      </p:sp>
      <p:pic>
        <p:nvPicPr>
          <p:cNvPr id="147" name="Google Shape;14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58332" y="3092892"/>
            <a:ext cx="3934798" cy="3372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8"/>
          <p:cNvPicPr preferRelativeResize="0"/>
          <p:nvPr/>
        </p:nvPicPr>
        <p:blipFill rotWithShape="1">
          <a:blip r:embed="rId4">
            <a:alphaModFix/>
          </a:blip>
          <a:srcRect l="7678" t="23913" r="9036" b="363"/>
          <a:stretch/>
        </p:blipFill>
        <p:spPr>
          <a:xfrm>
            <a:off x="550906" y="3099435"/>
            <a:ext cx="5189232" cy="314398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7</a:t>
            </a:fld>
            <a:endParaRPr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435" y="1569904"/>
            <a:ext cx="2432663" cy="5292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/>
          <p:nvPr/>
        </p:nvSpPr>
        <p:spPr>
          <a:xfrm>
            <a:off x="506627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du Formula </a:t>
            </a:r>
            <a:r>
              <a:rPr lang="fr-FR" sz="2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Student</a:t>
            </a: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| </a:t>
            </a:r>
            <a:r>
              <a:rPr lang="fr-FR" sz="2400" b="1" dirty="0" smtClean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 épreuves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506627" y="1350122"/>
            <a:ext cx="474377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Épreuves statiques</a:t>
            </a:r>
            <a:endParaRPr sz="36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506627" y="1996453"/>
            <a:ext cx="5486849" cy="928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sz="28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Inspection technique</a:t>
            </a:r>
            <a:endParaRPr sz="18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sz="28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Cost</a:t>
            </a:r>
            <a:r>
              <a:rPr lang="fr-FR" sz="28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 </a:t>
            </a:r>
            <a:endParaRPr sz="2200" dirty="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58" name="Google Shape;15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6627" y="2998424"/>
            <a:ext cx="6536051" cy="36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9" descr="Une image contenant plancher, intérieur, terrain&#10;&#10;Description générée avec un niveau de confiance élevé"/>
          <p:cNvPicPr preferRelativeResize="0"/>
          <p:nvPr/>
        </p:nvPicPr>
        <p:blipFill rotWithShape="1">
          <a:blip r:embed="rId4">
            <a:alphaModFix/>
          </a:blip>
          <a:srcRect t="23332" b="18195"/>
          <a:stretch/>
        </p:blipFill>
        <p:spPr>
          <a:xfrm>
            <a:off x="7564583" y="2996711"/>
            <a:ext cx="3538453" cy="367824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9"/>
          <p:cNvSpPr txBox="1"/>
          <p:nvPr/>
        </p:nvSpPr>
        <p:spPr>
          <a:xfrm>
            <a:off x="5993475" y="1996450"/>
            <a:ext cx="3000000" cy="16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sz="28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Business Plan</a:t>
            </a:r>
            <a:endParaRPr sz="28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sz="28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Design</a:t>
            </a:r>
            <a:endParaRPr sz="28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342900" lvl="0" indent="-203200" algn="ctr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/>
      <p:bldP spid="157" grpId="0"/>
      <p:bldP spid="16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Présentation du Formula </a:t>
            </a:r>
            <a:r>
              <a:rPr lang="fr-FR" sz="2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Student</a:t>
            </a:r>
            <a:r>
              <a:rPr lang="fr-FR" sz="2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| </a:t>
            </a:r>
            <a:r>
              <a:rPr lang="fr-FR" sz="2400" b="1" dirty="0" smtClean="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 épreuves</a:t>
            </a:r>
            <a:endParaRPr sz="2400" b="1" dirty="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543789" y="1306459"/>
            <a:ext cx="555221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Epreuves dynamiques</a:t>
            </a:r>
            <a:endParaRPr sz="3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8" name="Google Shape;168;p20"/>
          <p:cNvSpPr txBox="1"/>
          <p:nvPr/>
        </p:nvSpPr>
        <p:spPr>
          <a:xfrm>
            <a:off x="613024" y="2145460"/>
            <a:ext cx="274320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sz="2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Accélération</a:t>
            </a:r>
            <a:endParaRPr sz="2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9" name="Google Shape;169;p20"/>
          <p:cNvPicPr preferRelativeResize="0"/>
          <p:nvPr/>
        </p:nvPicPr>
        <p:blipFill rotWithShape="1">
          <a:blip r:embed="rId3">
            <a:alphaModFix/>
          </a:blip>
          <a:srcRect l="1977" r="6659"/>
          <a:stretch/>
        </p:blipFill>
        <p:spPr>
          <a:xfrm>
            <a:off x="4221921" y="4107420"/>
            <a:ext cx="4998831" cy="252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0"/>
          <p:cNvSpPr txBox="1"/>
          <p:nvPr/>
        </p:nvSpPr>
        <p:spPr>
          <a:xfrm>
            <a:off x="613025" y="2678064"/>
            <a:ext cx="274320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sz="2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Skid-pad</a:t>
            </a:r>
            <a:endParaRPr sz="2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1" name="Google Shape;171;p20"/>
          <p:cNvPicPr preferRelativeResize="0"/>
          <p:nvPr/>
        </p:nvPicPr>
        <p:blipFill rotWithShape="1">
          <a:blip r:embed="rId4">
            <a:alphaModFix/>
          </a:blip>
          <a:srcRect l="7650" r="15352"/>
          <a:stretch/>
        </p:blipFill>
        <p:spPr>
          <a:xfrm>
            <a:off x="9220746" y="1278885"/>
            <a:ext cx="2715798" cy="5109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5">
            <a:alphaModFix/>
          </a:blip>
          <a:srcRect r="15113"/>
          <a:stretch/>
        </p:blipFill>
        <p:spPr>
          <a:xfrm>
            <a:off x="5489376" y="1952800"/>
            <a:ext cx="3731376" cy="215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 txBox="1"/>
          <p:nvPr/>
        </p:nvSpPr>
        <p:spPr>
          <a:xfrm>
            <a:off x="613024" y="3210669"/>
            <a:ext cx="2743200" cy="1815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sz="2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Autocross</a:t>
            </a:r>
            <a:endParaRPr sz="2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sz="2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Endurance</a:t>
            </a:r>
            <a:endParaRPr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fr-FR" sz="2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Efficiency</a:t>
            </a:r>
            <a:endParaRPr sz="2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4" name="Google Shape;17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1762</Words>
  <Application>Microsoft Office PowerPoint</Application>
  <PresentationFormat>Grand écran</PresentationFormat>
  <Paragraphs>5743</Paragraphs>
  <Slides>30</Slides>
  <Notes>30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9" baseType="lpstr">
      <vt:lpstr>Cambria</vt:lpstr>
      <vt:lpstr>Calibri</vt:lpstr>
      <vt:lpstr>Wingdings</vt:lpstr>
      <vt:lpstr>Noto Sans Symbols</vt:lpstr>
      <vt:lpstr>Century Gothic</vt:lpstr>
      <vt:lpstr>Raleway</vt:lpstr>
      <vt:lpstr>Arial</vt:lpstr>
      <vt:lpstr>Corbel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Gameiro Nicolas</dc:creator>
  <cp:lastModifiedBy>nicolas gameiro</cp:lastModifiedBy>
  <cp:revision>20</cp:revision>
  <dcterms:modified xsi:type="dcterms:W3CDTF">2019-01-29T19:03:07Z</dcterms:modified>
</cp:coreProperties>
</file>